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4" r:id="rId8"/>
    <p:sldId id="265" r:id="rId9"/>
    <p:sldId id="261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5BD0-7A8D-481B-B0FE-5392A289C5C2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CEE9-0309-4678-9166-422B3C4C23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5BD0-7A8D-481B-B0FE-5392A289C5C2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CEE9-0309-4678-9166-422B3C4C23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5BD0-7A8D-481B-B0FE-5392A289C5C2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CEE9-0309-4678-9166-422B3C4C23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5BD0-7A8D-481B-B0FE-5392A289C5C2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CEE9-0309-4678-9166-422B3C4C23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5BD0-7A8D-481B-B0FE-5392A289C5C2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CEE9-0309-4678-9166-422B3C4C23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5BD0-7A8D-481B-B0FE-5392A289C5C2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CEE9-0309-4678-9166-422B3C4C23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5BD0-7A8D-481B-B0FE-5392A289C5C2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CEE9-0309-4678-9166-422B3C4C23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5BD0-7A8D-481B-B0FE-5392A289C5C2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CEE9-0309-4678-9166-422B3C4C23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5BD0-7A8D-481B-B0FE-5392A289C5C2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CEE9-0309-4678-9166-422B3C4C23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5BD0-7A8D-481B-B0FE-5392A289C5C2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CEE9-0309-4678-9166-422B3C4C23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5BD0-7A8D-481B-B0FE-5392A289C5C2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CEE9-0309-4678-9166-422B3C4C23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25BD0-7A8D-481B-B0FE-5392A289C5C2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7CEE9-0309-4678-9166-422B3C4C232B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Q Fund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Care </a:t>
            </a:r>
            <a:r>
              <a:rPr lang="en-GB" smtClean="0"/>
              <a:t>Navigator Professional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>
            <a:normAutofit/>
          </a:bodyPr>
          <a:lstStyle/>
          <a:p>
            <a:pPr algn="l"/>
            <a:r>
              <a:rPr lang="en-GB" dirty="0" smtClean="0"/>
              <a:t>The Team &amp; the Plan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PASC team</a:t>
            </a:r>
          </a:p>
          <a:p>
            <a:r>
              <a:rPr lang="en-GB" dirty="0" smtClean="0"/>
              <a:t>Community Front Door team</a:t>
            </a:r>
          </a:p>
          <a:p>
            <a:r>
              <a:rPr lang="en-GB" dirty="0" smtClean="0"/>
              <a:t>HSCP</a:t>
            </a:r>
          </a:p>
          <a:p>
            <a:endParaRPr lang="en-GB" dirty="0"/>
          </a:p>
          <a:p>
            <a:r>
              <a:rPr lang="en-GB" dirty="0" smtClean="0"/>
              <a:t>£30,000 = start by creating the skill base within GP practice admin staff </a:t>
            </a:r>
          </a:p>
          <a:p>
            <a:r>
              <a:rPr lang="en-GB" dirty="0" smtClean="0"/>
              <a:t>Starts as purely signposting to the appropriate service</a:t>
            </a:r>
          </a:p>
          <a:p>
            <a:r>
              <a:rPr lang="en-GB" dirty="0" smtClean="0"/>
              <a:t>As the CFD project grows, it can become a specific role; look to modern apprentices / college course etc </a:t>
            </a:r>
          </a:p>
          <a:p>
            <a:r>
              <a:rPr lang="en-GB" dirty="0" smtClean="0"/>
              <a:t>Pulling all of the work happening in the region into a central point – Q is non biased to health or social care.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25472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is this needed?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General Practice is changing</a:t>
            </a:r>
          </a:p>
          <a:p>
            <a:r>
              <a:rPr lang="en-GB" dirty="0" smtClean="0"/>
              <a:t>Chronic shortage of GPs in Forth Valley</a:t>
            </a:r>
          </a:p>
          <a:p>
            <a:r>
              <a:rPr lang="en-GB" dirty="0" smtClean="0"/>
              <a:t>No magic wand to create skilled ANPs to replace them</a:t>
            </a:r>
          </a:p>
          <a:p>
            <a:r>
              <a:rPr lang="en-GB" dirty="0" smtClean="0"/>
              <a:t>A growing multi-disciplinary team within each practice</a:t>
            </a:r>
          </a:p>
          <a:p>
            <a:r>
              <a:rPr lang="en-GB" dirty="0" smtClean="0"/>
              <a:t>But patients don’t know how to or don’t want to access them.... 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b="24986"/>
          <a:stretch>
            <a:fillRect/>
          </a:stretch>
        </p:blipFill>
        <p:spPr bwMode="auto">
          <a:xfrm>
            <a:off x="0" y="0"/>
            <a:ext cx="2000250" cy="194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/>
          <a:lstStyle/>
          <a:p>
            <a:r>
              <a:rPr lang="en-GB" dirty="0" smtClean="0"/>
              <a:t>A strong case for this idea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en-GB" dirty="0" smtClean="0"/>
              <a:t>Evidence base from community front door</a:t>
            </a:r>
          </a:p>
          <a:p>
            <a:r>
              <a:rPr lang="en-GB" dirty="0" smtClean="0"/>
              <a:t>Evidence base from PCTF 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3480"/>
          <a:stretch>
            <a:fillRect/>
          </a:stretch>
        </p:blipFill>
        <p:spPr bwMode="auto">
          <a:xfrm>
            <a:off x="0" y="0"/>
            <a:ext cx="1988465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cS8mIrX0AAqcX7.jpg 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492896"/>
            <a:ext cx="8100392" cy="38603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/>
          <a:lstStyle/>
          <a:p>
            <a:r>
              <a:rPr lang="en-GB" dirty="0" smtClean="0"/>
              <a:t>A strong case for this idea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en-GB" dirty="0" smtClean="0"/>
              <a:t>Evidence base from PCTF 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3480"/>
          <a:stretch>
            <a:fillRect/>
          </a:stretch>
        </p:blipFill>
        <p:spPr bwMode="auto">
          <a:xfrm>
            <a:off x="0" y="0"/>
            <a:ext cx="1988465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36912"/>
            <a:ext cx="8742582" cy="278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/>
          <a:lstStyle/>
          <a:p>
            <a:r>
              <a:rPr lang="en-GB" dirty="0" smtClean="0"/>
              <a:t>What’s already happening?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Lot’s of places and people to signpost to, but no one to do it</a:t>
            </a:r>
          </a:p>
          <a:p>
            <a:r>
              <a:rPr lang="en-GB" dirty="0" smtClean="0"/>
              <a:t>Link worker programme – great concept but no clear strategy for FV from </a:t>
            </a:r>
            <a:r>
              <a:rPr lang="en-GB" dirty="0" err="1" smtClean="0"/>
              <a:t>gov’t</a:t>
            </a:r>
            <a:endParaRPr lang="en-GB" dirty="0" smtClean="0"/>
          </a:p>
          <a:p>
            <a:r>
              <a:rPr lang="en-GB" dirty="0" smtClean="0"/>
              <a:t>3 x clusters working on PASC to start small changes within practice and trial signposting methods</a:t>
            </a:r>
          </a:p>
          <a:p>
            <a:r>
              <a:rPr lang="en-GB" dirty="0" smtClean="0"/>
              <a:t>3 x HSCPs introducing tools to signpost</a:t>
            </a:r>
          </a:p>
          <a:p>
            <a:r>
              <a:rPr lang="en-GB" dirty="0" smtClean="0"/>
              <a:t>NHS Inform</a:t>
            </a:r>
          </a:p>
          <a:p>
            <a:r>
              <a:rPr lang="en-GB" dirty="0" smtClean="0"/>
              <a:t>ALISS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6062"/>
          <a:stretch>
            <a:fillRect/>
          </a:stretch>
        </p:blipFill>
        <p:spPr bwMode="auto">
          <a:xfrm>
            <a:off x="0" y="0"/>
            <a:ext cx="1838325" cy="1807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en-GB" dirty="0" smtClean="0"/>
              <a:t>How will it lead to impact?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en-GB" dirty="0" smtClean="0"/>
              <a:t>Patients will know that calling their GP practice would lead to support </a:t>
            </a:r>
          </a:p>
          <a:p>
            <a:r>
              <a:rPr lang="en-GB" dirty="0" smtClean="0"/>
              <a:t>This support could be in the form of an appointment with a clinician, or navigation to housing services, financial assistance, suicide prevention, a new walking stick</a:t>
            </a:r>
          </a:p>
          <a:p>
            <a:r>
              <a:rPr lang="en-GB" dirty="0" smtClean="0"/>
              <a:t>Forth Valley residents can access whatever they need through one simple portal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965139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en-GB" dirty="0" smtClean="0"/>
              <a:t>How will it lead to impact?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965139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bryony.murray\AppData\Local\Microsoft\Windows\Temporary Internet Files\Content.Outlook\I33N2LUY\image1.jpeg"/>
          <p:cNvPicPr>
            <a:picLocks noChangeAspect="1" noChangeArrowheads="1"/>
          </p:cNvPicPr>
          <p:nvPr/>
        </p:nvPicPr>
        <p:blipFill>
          <a:blip r:embed="rId3" cstate="print"/>
          <a:srcRect l="3538" t="8001" r="5113" b="10101"/>
          <a:stretch>
            <a:fillRect/>
          </a:stretch>
        </p:blipFill>
        <p:spPr bwMode="auto">
          <a:xfrm>
            <a:off x="650334" y="1124744"/>
            <a:ext cx="8098130" cy="54452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en-GB" dirty="0" smtClean="0"/>
              <a:t>How will it lead to impact?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965139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bryony.murray\AppData\Local\Microsoft\Windows\Temporary Internet Files\Content.Outlook\I33N2LUY\image1.jpeg"/>
          <p:cNvPicPr>
            <a:picLocks noChangeAspect="1" noChangeArrowheads="1"/>
          </p:cNvPicPr>
          <p:nvPr/>
        </p:nvPicPr>
        <p:blipFill>
          <a:blip r:embed="rId3" cstate="print"/>
          <a:srcRect l="3538" t="8001" r="5113" b="10101"/>
          <a:stretch>
            <a:fillRect/>
          </a:stretch>
        </p:blipFill>
        <p:spPr bwMode="auto">
          <a:xfrm>
            <a:off x="650334" y="1124744"/>
            <a:ext cx="8098130" cy="544529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868144" y="1268760"/>
            <a:ext cx="2808312" cy="507831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An expert care navigator is someone trained to help advise any request for assistance. This can be a GP receptionist.</a:t>
            </a:r>
          </a:p>
          <a:p>
            <a:endParaRPr lang="en-GB" b="1" dirty="0"/>
          </a:p>
          <a:p>
            <a:r>
              <a:rPr lang="en-GB" b="1" dirty="0" smtClean="0"/>
              <a:t>Direct to:</a:t>
            </a:r>
          </a:p>
          <a:p>
            <a:pPr>
              <a:buFontTx/>
              <a:buChar char="-"/>
            </a:pPr>
            <a:r>
              <a:rPr lang="en-GB" b="1" dirty="0" smtClean="0"/>
              <a:t>Home care / care homes</a:t>
            </a:r>
          </a:p>
          <a:p>
            <a:pPr>
              <a:buFontTx/>
              <a:buChar char="-"/>
            </a:pPr>
            <a:r>
              <a:rPr lang="en-GB" b="1" dirty="0" smtClean="0"/>
              <a:t>Benefits / Financial help</a:t>
            </a:r>
          </a:p>
          <a:p>
            <a:pPr>
              <a:buFontTx/>
              <a:buChar char="-"/>
            </a:pPr>
            <a:r>
              <a:rPr lang="en-GB" b="1" dirty="0" smtClean="0"/>
              <a:t>Housing</a:t>
            </a:r>
          </a:p>
          <a:p>
            <a:pPr>
              <a:buFontTx/>
              <a:buChar char="-"/>
            </a:pPr>
            <a:r>
              <a:rPr lang="en-GB" b="1" dirty="0" smtClean="0"/>
              <a:t>Social work</a:t>
            </a:r>
          </a:p>
          <a:p>
            <a:pPr>
              <a:buFontTx/>
              <a:buChar char="-"/>
            </a:pPr>
            <a:r>
              <a:rPr lang="en-GB" b="1" dirty="0" smtClean="0"/>
              <a:t>AHP services</a:t>
            </a:r>
          </a:p>
          <a:p>
            <a:pPr>
              <a:buFontTx/>
              <a:buChar char="-"/>
            </a:pPr>
            <a:r>
              <a:rPr lang="en-GB" b="1" dirty="0" smtClean="0"/>
              <a:t>Pharmacy</a:t>
            </a:r>
          </a:p>
          <a:p>
            <a:pPr>
              <a:buFontTx/>
              <a:buChar char="-"/>
            </a:pPr>
            <a:r>
              <a:rPr lang="en-GB" b="1" dirty="0" smtClean="0"/>
              <a:t>Dentist / </a:t>
            </a:r>
            <a:r>
              <a:rPr lang="en-GB" b="1" dirty="0" err="1" smtClean="0"/>
              <a:t>Optom</a:t>
            </a:r>
            <a:r>
              <a:rPr lang="en-GB" b="1" dirty="0" smtClean="0"/>
              <a:t> / Podiatry</a:t>
            </a:r>
          </a:p>
          <a:p>
            <a:pPr>
              <a:buFontTx/>
              <a:buChar char="-"/>
            </a:pPr>
            <a:r>
              <a:rPr lang="en-GB" b="1" dirty="0" smtClean="0"/>
              <a:t>NHS24 / Ambulance/ MIU</a:t>
            </a:r>
          </a:p>
          <a:p>
            <a:pPr>
              <a:buFontTx/>
              <a:buChar char="-"/>
            </a:pPr>
            <a:r>
              <a:rPr lang="en-GB" b="1" dirty="0" smtClean="0"/>
              <a:t>Social groups in the area</a:t>
            </a:r>
          </a:p>
          <a:p>
            <a:pPr>
              <a:buFontTx/>
              <a:buChar char="-"/>
            </a:pPr>
            <a:r>
              <a:rPr lang="en-GB" b="1" dirty="0" smtClean="0"/>
              <a:t>Support charities</a:t>
            </a:r>
          </a:p>
          <a:p>
            <a:pPr>
              <a:buFontTx/>
              <a:buChar char="-"/>
            </a:pPr>
            <a:r>
              <a:rPr lang="en-GB" b="1" dirty="0" smtClean="0"/>
              <a:t>Physical activity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Giving back to the Q community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en-GB" dirty="0" smtClean="0"/>
              <a:t>This is a nationwide issue</a:t>
            </a:r>
          </a:p>
          <a:p>
            <a:r>
              <a:rPr lang="en-GB" dirty="0" smtClean="0"/>
              <a:t>If a region has great primary care services, they may have poorly resourced housing</a:t>
            </a:r>
          </a:p>
          <a:p>
            <a:r>
              <a:rPr lang="en-GB" dirty="0" smtClean="0"/>
              <a:t>This joins up all services and provides a truly person centred service</a:t>
            </a:r>
          </a:p>
          <a:p>
            <a:r>
              <a:rPr lang="en-GB" dirty="0" smtClean="0"/>
              <a:t>Learning at every stage – feeding into the Q community and looking for input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194421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401</Words>
  <Application>Microsoft Office PowerPoint</Application>
  <PresentationFormat>On-screen Show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Q Fund</vt:lpstr>
      <vt:lpstr>Why is this needed?</vt:lpstr>
      <vt:lpstr>A strong case for this idea</vt:lpstr>
      <vt:lpstr>A strong case for this idea</vt:lpstr>
      <vt:lpstr>What’s already happening?</vt:lpstr>
      <vt:lpstr>How will it lead to impact?</vt:lpstr>
      <vt:lpstr>How will it lead to impact?</vt:lpstr>
      <vt:lpstr>How will it lead to impact?</vt:lpstr>
      <vt:lpstr>Giving back to the Q community</vt:lpstr>
      <vt:lpstr>The Team &amp; the Plan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 Fund</dc:title>
  <dc:creator>user</dc:creator>
  <cp:lastModifiedBy>user</cp:lastModifiedBy>
  <cp:revision>3</cp:revision>
  <dcterms:created xsi:type="dcterms:W3CDTF">2018-05-18T13:57:18Z</dcterms:created>
  <dcterms:modified xsi:type="dcterms:W3CDTF">2018-05-18T14:22:42Z</dcterms:modified>
</cp:coreProperties>
</file>