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8" r:id="rId2"/>
    <p:sldId id="417" r:id="rId3"/>
    <p:sldId id="263" r:id="rId4"/>
    <p:sldId id="262" r:id="rId5"/>
    <p:sldId id="274" r:id="rId6"/>
    <p:sldId id="259" r:id="rId7"/>
    <p:sldId id="418" r:id="rId8"/>
    <p:sldId id="264" r:id="rId9"/>
    <p:sldId id="410" r:id="rId10"/>
    <p:sldId id="411" r:id="rId11"/>
    <p:sldId id="270" r:id="rId12"/>
    <p:sldId id="260" r:id="rId13"/>
    <p:sldId id="401" r:id="rId14"/>
    <p:sldId id="268" r:id="rId15"/>
    <p:sldId id="404" r:id="rId16"/>
    <p:sldId id="275" r:id="rId17"/>
    <p:sldId id="273" r:id="rId18"/>
    <p:sldId id="402" r:id="rId19"/>
    <p:sldId id="405" r:id="rId20"/>
    <p:sldId id="408" r:id="rId21"/>
    <p:sldId id="406" r:id="rId22"/>
    <p:sldId id="289" r:id="rId23"/>
    <p:sldId id="419" r:id="rId24"/>
    <p:sldId id="403" r:id="rId25"/>
    <p:sldId id="412" r:id="rId26"/>
    <p:sldId id="286" r:id="rId27"/>
    <p:sldId id="415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D9089E5-EAAD-4F7D-9E42-EFC24B209138}">
          <p14:sldIdLst>
            <p14:sldId id="258"/>
            <p14:sldId id="417"/>
            <p14:sldId id="263"/>
            <p14:sldId id="262"/>
            <p14:sldId id="274"/>
            <p14:sldId id="259"/>
            <p14:sldId id="418"/>
            <p14:sldId id="264"/>
            <p14:sldId id="410"/>
            <p14:sldId id="411"/>
            <p14:sldId id="270"/>
            <p14:sldId id="260"/>
            <p14:sldId id="401"/>
            <p14:sldId id="268"/>
            <p14:sldId id="404"/>
            <p14:sldId id="275"/>
            <p14:sldId id="273"/>
            <p14:sldId id="402"/>
            <p14:sldId id="405"/>
            <p14:sldId id="408"/>
            <p14:sldId id="406"/>
            <p14:sldId id="289"/>
            <p14:sldId id="419"/>
            <p14:sldId id="403"/>
            <p14:sldId id="412"/>
            <p14:sldId id="286"/>
            <p14:sldId id="415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C97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291" autoAdjust="0"/>
  </p:normalViewPr>
  <p:slideViewPr>
    <p:cSldViewPr snapToGrid="0">
      <p:cViewPr varScale="1">
        <p:scale>
          <a:sx n="117" d="100"/>
          <a:sy n="117" d="100"/>
        </p:scale>
        <p:origin x="-160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966B8-DD2C-488C-99F1-7D7458F2247A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22E5D-88D7-437F-8071-97EEF4DC05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8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xmlns="" id="{7FD87194-AAD7-4595-86B5-FD2C94DCF8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xmlns="" id="{AA903EED-8FE7-45BC-A744-B8CD85A5B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xmlns="" id="{D75FE2CE-9254-4157-961B-643AB2F120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defTabSz="914400" eaLnBrk="0" hangingPunct="0">
              <a:defRPr/>
            </a:pPr>
            <a:fld id="{2B3BB84D-DC38-4AFF-9E4B-315BFC8FD947}" type="slidenum">
              <a:rPr lang="en-GB" altLang="en-US" sz="1200" smtClean="0">
                <a:solidFill>
                  <a:prstClr val="black"/>
                </a:solidFill>
                <a:cs typeface="+mn-cs"/>
              </a:rPr>
              <a:pPr defTabSz="914400" eaLnBrk="0" hangingPunct="0">
                <a:defRPr/>
              </a:pPr>
              <a:t>13</a:t>
            </a:fld>
            <a:endParaRPr lang="en-GB" altLang="en-US" sz="1200">
              <a:solidFill>
                <a:prstClr val="black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874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Difficulty interpreting raw height &amp; weight data </a:t>
            </a: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training </a:t>
            </a: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pressures </a:t>
            </a: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Fear of damaging doctor-family relationship </a:t>
            </a: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confidence  </a:t>
            </a: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Unsure of where to signpost families &amp; effectiveness of services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22E5D-88D7-437F-8071-97EEF4DC057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6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A6-FA4D-413A-8B68-37C32770CB4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794-2EE8-45D6-8580-20F20EF0F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490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A6-FA4D-413A-8B68-37C32770CB4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794-2EE8-45D6-8580-20F20EF0F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75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A6-FA4D-413A-8B68-37C32770CB4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794-2EE8-45D6-8580-20F20EF0F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21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A6-FA4D-413A-8B68-37C32770CB4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794-2EE8-45D6-8580-20F20EF0F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77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A6-FA4D-413A-8B68-37C32770CB4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794-2EE8-45D6-8580-20F20EF0F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487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A6-FA4D-413A-8B68-37C32770CB4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794-2EE8-45D6-8580-20F20EF0F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42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A6-FA4D-413A-8B68-37C32770CB4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794-2EE8-45D6-8580-20F20EF0F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A6-FA4D-413A-8B68-37C32770CB4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794-2EE8-45D6-8580-20F20EF0F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17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A6-FA4D-413A-8B68-37C32770CB4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794-2EE8-45D6-8580-20F20EF0F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252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A6-FA4D-413A-8B68-37C32770CB4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794-2EE8-45D6-8580-20F20EF0F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12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4F5A6-FA4D-413A-8B68-37C32770CB4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DD794-2EE8-45D6-8580-20F20EF0F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12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4F5A6-FA4D-413A-8B68-37C32770CB4E}" type="datetimeFigureOut">
              <a:rPr lang="en-GB" smtClean="0"/>
              <a:t>21/05/2018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DD794-2EE8-45D6-8580-20F20EF0FF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13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4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31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uk/url?sa=i&amp;rct=j&amp;q=&amp;esrc=s&amp;source=images&amp;cd=&amp;cad=rja&amp;uact=8&amp;ved=0ahUKEwj08t6rnofYAhWJWhQKHVNEB8EQjRwIBw&amp;url=https://fatkid.dk/&amp;psig=AOvVaw3cexZ-h61tTRVqIK5VzltW&amp;ust=151326305976148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indoor&#10;&#10;Description generated with very high confidence">
            <a:extLst>
              <a:ext uri="{FF2B5EF4-FFF2-40B4-BE49-F238E27FC236}">
                <a16:creationId xmlns:a16="http://schemas.microsoft.com/office/drawing/2014/main" xmlns="" id="{B1006572-F654-4B97-9B27-DAFE4A67C0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75" r="14112" b="2"/>
          <a:stretch/>
        </p:blipFill>
        <p:spPr>
          <a:xfrm>
            <a:off x="119270" y="2809461"/>
            <a:ext cx="3452737" cy="3318346"/>
          </a:xfrm>
          <a:custGeom>
            <a:avLst/>
            <a:gdLst>
              <a:gd name="connsiteX0" fmla="*/ 2203018 w 5385130"/>
              <a:gd name="connsiteY0" fmla="*/ 0 h 6210629"/>
              <a:gd name="connsiteX1" fmla="*/ 5385130 w 5385130"/>
              <a:gd name="connsiteY1" fmla="*/ 3182112 h 6210629"/>
              <a:gd name="connsiteX2" fmla="*/ 3441640 w 5385130"/>
              <a:gd name="connsiteY2" fmla="*/ 6114158 h 6210629"/>
              <a:gd name="connsiteX3" fmla="*/ 3178061 w 5385130"/>
              <a:gd name="connsiteY3" fmla="*/ 6210629 h 6210629"/>
              <a:gd name="connsiteX4" fmla="*/ 1233206 w 5385130"/>
              <a:gd name="connsiteY4" fmla="*/ 6210629 h 6210629"/>
              <a:gd name="connsiteX5" fmla="*/ 1108901 w 5385130"/>
              <a:gd name="connsiteY5" fmla="*/ 6171135 h 6210629"/>
              <a:gd name="connsiteX6" fmla="*/ 178899 w 5385130"/>
              <a:gd name="connsiteY6" fmla="*/ 5637585 h 6210629"/>
              <a:gd name="connsiteX7" fmla="*/ 0 w 5385130"/>
              <a:gd name="connsiteY7" fmla="*/ 5474990 h 6210629"/>
              <a:gd name="connsiteX8" fmla="*/ 0 w 5385130"/>
              <a:gd name="connsiteY8" fmla="*/ 889234 h 6210629"/>
              <a:gd name="connsiteX9" fmla="*/ 178899 w 5385130"/>
              <a:gd name="connsiteY9" fmla="*/ 726640 h 6210629"/>
              <a:gd name="connsiteX10" fmla="*/ 2203018 w 5385130"/>
              <a:gd name="connsiteY10" fmla="*/ 0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  <a:ln w="149225">
            <a:solidFill>
              <a:schemeClr val="tx1">
                <a:lumMod val="75000"/>
              </a:schemeClr>
            </a:solidFill>
          </a:ln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A25A37FA-3137-4867-9062-1D50161C8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0748"/>
            <a:ext cx="9144000" cy="857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0256AE-1059-4397-953F-CEDA072ACE67}"/>
              </a:ext>
            </a:extLst>
          </p:cNvPr>
          <p:cNvSpPr txBox="1"/>
          <p:nvPr/>
        </p:nvSpPr>
        <p:spPr>
          <a:xfrm>
            <a:off x="645825" y="864209"/>
            <a:ext cx="8103361" cy="1210622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7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MAKE IT COUNT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7EB4BF-EA50-4E23-9535-71CC763EC2AA}"/>
              </a:ext>
            </a:extLst>
          </p:cNvPr>
          <p:cNvSpPr/>
          <p:nvPr/>
        </p:nvSpPr>
        <p:spPr>
          <a:xfrm>
            <a:off x="4204665" y="3785675"/>
            <a:ext cx="36273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/>
              <a:t>Dr </a:t>
            </a:r>
            <a:r>
              <a:rPr lang="en-US" altLang="en-US" b="1" dirty="0" err="1"/>
              <a:t>Mugilan</a:t>
            </a:r>
            <a:r>
              <a:rPr lang="en-US" altLang="en-US" b="1" dirty="0"/>
              <a:t> Anandarajan</a:t>
            </a:r>
          </a:p>
          <a:p>
            <a:r>
              <a:rPr lang="en-US" altLang="en-US" sz="1600" dirty="0"/>
              <a:t>Linda Convery (Dietician)</a:t>
            </a:r>
          </a:p>
          <a:p>
            <a:r>
              <a:rPr lang="en-US" altLang="en-US" sz="1600" dirty="0"/>
              <a:t>Trudy Brown (Physio)</a:t>
            </a:r>
          </a:p>
          <a:p>
            <a:r>
              <a:rPr lang="en-US" altLang="en-US" sz="1600" dirty="0" err="1"/>
              <a:t>Dr</a:t>
            </a:r>
            <a:r>
              <a:rPr lang="en-US" altLang="en-US" sz="1600" dirty="0"/>
              <a:t> Damien Bennett (PHA)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5E7F3EE-6BD7-4843-9EF3-655383056C88}"/>
              </a:ext>
            </a:extLst>
          </p:cNvPr>
          <p:cNvSpPr/>
          <p:nvPr/>
        </p:nvSpPr>
        <p:spPr>
          <a:xfrm>
            <a:off x="4183962" y="4815411"/>
            <a:ext cx="387335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/>
              <a:t>Sr. Karen Orr  (OP Sister)</a:t>
            </a:r>
          </a:p>
          <a:p>
            <a:r>
              <a:rPr lang="en-US" altLang="en-US" sz="1600" dirty="0"/>
              <a:t>Dr. Jenny Thompson F2 </a:t>
            </a:r>
          </a:p>
          <a:p>
            <a:r>
              <a:rPr lang="en-US" altLang="en-US" sz="1600" dirty="0"/>
              <a:t>Dr. </a:t>
            </a:r>
            <a:r>
              <a:rPr lang="en-US" altLang="en-US" sz="1600" dirty="0" err="1"/>
              <a:t>Eamonn</a:t>
            </a:r>
            <a:r>
              <a:rPr lang="en-US" altLang="en-US" sz="1600" dirty="0"/>
              <a:t> Sweeney ST4</a:t>
            </a:r>
          </a:p>
          <a:p>
            <a:r>
              <a:rPr lang="en-US" altLang="en-US" sz="1600" dirty="0"/>
              <a:t>Rodger Graham (Psychology</a:t>
            </a:r>
            <a:r>
              <a:rPr lang="en-US" altLang="en-US" sz="1350" dirty="0"/>
              <a:t>)</a:t>
            </a:r>
          </a:p>
        </p:txBody>
      </p:sp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59" name="Slide Zoom 58">
                <a:extLst>
                  <a:ext uri="{FF2B5EF4-FFF2-40B4-BE49-F238E27FC236}">
                    <a16:creationId xmlns:a16="http://schemas.microsoft.com/office/drawing/2014/main" id="{13EA7020-6600-4384-A142-27E08AC20D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0362150"/>
                  </p:ext>
                </p:extLst>
              </p:nvPr>
            </p:nvGraphicFramePr>
            <p:xfrm>
              <a:off x="4468906" y="7914806"/>
              <a:ext cx="2286000" cy="1285875"/>
            </p:xfrm>
            <a:graphic>
              <a:graphicData uri="http://schemas.microsoft.com/office/powerpoint/2016/slidezoom">
                <pslz:sldZm>
                  <pslz:sldZmObj sldId="279" cId="1927342072">
                    <pslz:zmPr id="{6172E9CD-21EE-4C9D-BDE7-4601AD5D2367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59" name="Slide Zoom 58"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13EA7020-6600-4384-A142-27E08AC20D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8906" y="7914806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61" name="Slide Zoom 60">
                <a:extLst>
                  <a:ext uri="{FF2B5EF4-FFF2-40B4-BE49-F238E27FC236}">
                    <a16:creationId xmlns:a16="http://schemas.microsoft.com/office/drawing/2014/main" id="{F5BB2287-3871-4FDC-B19B-CEC35532E3C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4757366"/>
                  </p:ext>
                </p:extLst>
              </p:nvPr>
            </p:nvGraphicFramePr>
            <p:xfrm>
              <a:off x="4583206" y="8029106"/>
              <a:ext cx="2286000" cy="1285875"/>
            </p:xfrm>
            <a:graphic>
              <a:graphicData uri="http://schemas.microsoft.com/office/powerpoint/2016/slidezoom">
                <pslz:sldZm>
                  <pslz:sldZmObj sldId="284" cId="358803131">
                    <pslz:zmPr id="{A7D7D1E4-43DF-4786-AA78-CF4FEB050B7A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1" name="Slide Zoom 60"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F5BB2287-3871-4FDC-B19B-CEC35532E3C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83206" y="8029106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>
        <mc:Choice xmlns:pslz="http://schemas.microsoft.com/office/powerpoint/2016/slidezoom" xmlns="" Requires="pslz">
          <p:graphicFrame>
            <p:nvGraphicFramePr>
              <p:cNvPr id="63" name="Slide Zoom 62">
                <a:extLst>
                  <a:ext uri="{FF2B5EF4-FFF2-40B4-BE49-F238E27FC236}">
                    <a16:creationId xmlns:a16="http://schemas.microsoft.com/office/drawing/2014/main" id="{530B8565-E5AA-4163-854E-5944C02C71D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52267944"/>
                  </p:ext>
                </p:extLst>
              </p:nvPr>
            </p:nvGraphicFramePr>
            <p:xfrm>
              <a:off x="4697506" y="8143406"/>
              <a:ext cx="2286000" cy="1285875"/>
            </p:xfrm>
            <a:graphic>
              <a:graphicData uri="http://schemas.microsoft.com/office/powerpoint/2016/slidezoom">
                <pslz:sldZm>
                  <pslz:sldZmObj sldId="283" cId="3120678808">
                    <pslz:zmPr id="{9227DF82-CD70-41A9-B8A2-0F77B9786346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286000" cy="1285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63" name="Slide Zoom 62"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530B8565-E5AA-4163-854E-5944C02C71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7506" y="8143406"/>
                <a:ext cx="2286000" cy="1285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9812C5C-03DD-47C6-AE1D-ABCFAC6FB085}"/>
              </a:ext>
            </a:extLst>
          </p:cNvPr>
          <p:cNvSpPr/>
          <p:nvPr/>
        </p:nvSpPr>
        <p:spPr>
          <a:xfrm>
            <a:off x="3988904" y="2392533"/>
            <a:ext cx="4572000" cy="9597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Dr. Anne-Marie McClean,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45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ADEPT Clinical Fellow  </a:t>
            </a:r>
          </a:p>
        </p:txBody>
      </p:sp>
    </p:spTree>
    <p:extLst>
      <p:ext uri="{BB962C8B-B14F-4D97-AF65-F5344CB8AC3E}">
        <p14:creationId xmlns:p14="http://schemas.microsoft.com/office/powerpoint/2010/main" val="2593785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10D37BD-F26D-461B-BB13-F4A3C7A7A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alt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“If a doctor told me my child was overweight I would sit up and take notice”</a:t>
            </a:r>
          </a:p>
          <a:p>
            <a:pPr marL="0" indent="0">
              <a:buNone/>
            </a:pPr>
            <a:endParaRPr lang="en-GB" alt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“As long as I was done in a sensitive manner and assistance was offered then I would be open to it and listen”</a:t>
            </a:r>
          </a:p>
          <a:p>
            <a:pPr marL="0" indent="0">
              <a:buNone/>
            </a:pPr>
            <a:endParaRPr lang="en-GB" alt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“ There needs to be more resources for families”</a:t>
            </a:r>
          </a:p>
          <a:p>
            <a:pPr marL="0" indent="0">
              <a:buNone/>
            </a:pPr>
            <a:endParaRPr lang="en-GB" altLang="en-US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altLang="en-US" b="1" dirty="0">
                <a:solidFill>
                  <a:schemeClr val="bg1"/>
                </a:solidFill>
              </a:rPr>
              <a:t>“This is so important”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3CE792-8BD2-4FAE-890B-AEC2BA806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35" y="368714"/>
            <a:ext cx="6891130" cy="129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36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767C6A-1094-4041-BA84-188DE022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 Black" panose="020B0A04020102020204" pitchFamily="34" charset="0"/>
              </a:rPr>
              <a:t>Make it Count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7EC6442-0005-4269-B0E5-A09DE28D609F}"/>
              </a:ext>
            </a:extLst>
          </p:cNvPr>
          <p:cNvSpPr/>
          <p:nvPr/>
        </p:nvSpPr>
        <p:spPr>
          <a:xfrm>
            <a:off x="657225" y="1990078"/>
            <a:ext cx="374581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u="sng" dirty="0">
                <a:solidFill>
                  <a:schemeClr val="bg1"/>
                </a:solidFill>
              </a:rPr>
              <a:t>AIMS: </a:t>
            </a:r>
            <a:endParaRPr lang="en-GB" altLang="en-US" sz="2000" b="1" u="sng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57213" indent="-557213">
              <a:buFontTx/>
              <a:buAutoNum type="arabicPeriod"/>
            </a:pPr>
            <a:endParaRPr lang="en-GB" altLang="en-US" sz="2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557213" indent="-557213">
              <a:buFontTx/>
              <a:buAutoNum type="arabicPeriod"/>
            </a:pP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To increase </a:t>
            </a: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recognition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of obesity in children by ensuring that </a:t>
            </a: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50%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will have BMI calculated &amp; plotted by May 2018.</a:t>
            </a:r>
          </a:p>
          <a:p>
            <a:pPr marL="557213" indent="-557213">
              <a:buFontTx/>
              <a:buAutoNum type="arabicPeriod"/>
            </a:pP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To increase staff awareness and knowledge regarding obesity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3AF8854-B07C-4FA6-AA71-FCF61925D4F7}"/>
              </a:ext>
            </a:extLst>
          </p:cNvPr>
          <p:cNvSpPr/>
          <p:nvPr/>
        </p:nvSpPr>
        <p:spPr>
          <a:xfrm>
            <a:off x="4984059" y="1991735"/>
            <a:ext cx="4040671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000" b="1" u="sng" dirty="0">
                <a:solidFill>
                  <a:schemeClr val="bg1"/>
                </a:solidFill>
              </a:rPr>
              <a:t>METHODOLOGY </a:t>
            </a:r>
          </a:p>
          <a:p>
            <a:endParaRPr lang="en-GB" altLang="en-US" sz="2000" b="1" dirty="0">
              <a:solidFill>
                <a:schemeClr val="bg1"/>
              </a:solidFill>
            </a:endParaRPr>
          </a:p>
          <a:p>
            <a:endParaRPr lang="en-GB" altLang="en-US" sz="2000" b="1" dirty="0">
              <a:solidFill>
                <a:schemeClr val="bg1"/>
              </a:solidFill>
            </a:endParaRPr>
          </a:p>
          <a:p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IHI QI methodology 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&amp; </a:t>
            </a: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innovation</a:t>
            </a:r>
            <a:r>
              <a:rPr lang="en-GB" alt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to introduce </a:t>
            </a:r>
            <a:r>
              <a:rPr lang="en-GB" altLang="en-US" sz="2000" b="1" dirty="0">
                <a:solidFill>
                  <a:schemeClr val="bg1"/>
                </a:solidFill>
                <a:cs typeface="Arial" panose="020B0604020202020204" pitchFamily="34" charset="0"/>
              </a:rPr>
              <a:t>routine BMI plotting into RRU &amp; OPC</a:t>
            </a:r>
          </a:p>
          <a:p>
            <a:endParaRPr lang="en-GB" altLang="en-US" sz="1350" b="1" dirty="0">
              <a:solidFill>
                <a:schemeClr val="bg1"/>
              </a:solidFill>
            </a:endParaRPr>
          </a:p>
          <a:p>
            <a:endParaRPr lang="en-GB" altLang="en-US" sz="1350" b="1" dirty="0">
              <a:solidFill>
                <a:schemeClr val="bg1"/>
              </a:solidFill>
            </a:endParaRPr>
          </a:p>
          <a:p>
            <a:endParaRPr lang="en-GB" altLang="en-US" sz="1350" b="1" dirty="0">
              <a:solidFill>
                <a:schemeClr val="bg1"/>
              </a:solidFill>
            </a:endParaRPr>
          </a:p>
          <a:p>
            <a:endParaRPr lang="en-GB" altLang="en-US" sz="1350" b="1" dirty="0">
              <a:solidFill>
                <a:schemeClr val="bg1"/>
              </a:solidFill>
            </a:endParaRPr>
          </a:p>
          <a:p>
            <a:endParaRPr lang="en-GB" altLang="en-US" sz="1350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0EC974-A029-4535-B50E-5E7F78026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374" y="4224766"/>
            <a:ext cx="2647217" cy="16567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FD423E-FAE5-4D84-B06F-63D2D1B5F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976" y="1563187"/>
            <a:ext cx="1171358" cy="1184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BF913C08-EF50-4067-8508-77D8F7A4C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00748"/>
            <a:ext cx="9144000" cy="8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355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330A803B-50D5-4744-84FA-E4E4A1BA5B65}"/>
              </a:ext>
            </a:extLst>
          </p:cNvPr>
          <p:cNvSpPr/>
          <p:nvPr/>
        </p:nvSpPr>
        <p:spPr>
          <a:xfrm>
            <a:off x="5976730" y="172278"/>
            <a:ext cx="2981740" cy="2968487"/>
          </a:xfrm>
          <a:prstGeom prst="ellipse">
            <a:avLst/>
          </a:prstGeom>
          <a:solidFill>
            <a:schemeClr val="tx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AF72683-E609-400F-B06C-451760B103F6}"/>
              </a:ext>
            </a:extLst>
          </p:cNvPr>
          <p:cNvSpPr/>
          <p:nvPr/>
        </p:nvSpPr>
        <p:spPr>
          <a:xfrm>
            <a:off x="5797826" y="3505200"/>
            <a:ext cx="2981740" cy="2968487"/>
          </a:xfrm>
          <a:prstGeom prst="ellipse">
            <a:avLst/>
          </a:prstGeom>
          <a:solidFill>
            <a:schemeClr val="tx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AD2BEC-4342-44C1-B28F-1E3B63836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756" y="1067775"/>
            <a:ext cx="2658919" cy="11044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174B965-642C-42EA-8397-1EA7E8843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236" y="4409135"/>
            <a:ext cx="2608868" cy="1239572"/>
          </a:xfrm>
          <a:prstGeom prst="rect">
            <a:avLst/>
          </a:prstGeom>
        </p:spPr>
      </p:pic>
      <p:sp>
        <p:nvSpPr>
          <p:cNvPr id="12290" name="Rectangle 2">
            <a:extLst>
              <a:ext uri="{FF2B5EF4-FFF2-40B4-BE49-F238E27FC236}">
                <a16:creationId xmlns:a16="http://schemas.microsoft.com/office/drawing/2014/main" xmlns="" id="{1D186A92-D830-49CD-8A67-A3D4A87CA5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015" y="446727"/>
            <a:ext cx="4885576" cy="9941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Outcome Measures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xmlns="" id="{1F17657B-33E6-4F47-BE90-964C09716C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4157" y="2057080"/>
            <a:ext cx="3954666" cy="2386263"/>
          </a:xfrm>
        </p:spPr>
        <p:txBody>
          <a:bodyPr anchor="t">
            <a:normAutofit fontScale="92500" lnSpcReduction="10000"/>
          </a:bodyPr>
          <a:lstStyle/>
          <a:p>
            <a:pPr marL="0" indent="0" eaLnBrk="1" hangingPunct="1">
              <a:buClr>
                <a:srgbClr val="00CCFF"/>
              </a:buClr>
              <a:buNone/>
            </a:pPr>
            <a:r>
              <a:rPr lang="en-GB" altLang="en-US" sz="4000" dirty="0"/>
              <a:t>The % of children who will have their Body Mass Index calculated &amp; plotted </a:t>
            </a:r>
          </a:p>
          <a:p>
            <a:pPr eaLnBrk="1" hangingPunct="1">
              <a:buClr>
                <a:srgbClr val="00CCFF"/>
              </a:buClr>
            </a:pPr>
            <a:endParaRPr lang="en-US" altLang="en-US" sz="1350" dirty="0"/>
          </a:p>
        </p:txBody>
      </p:sp>
      <p:pic>
        <p:nvPicPr>
          <p:cNvPr id="12" name="Picture 11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E478F02F-F1F4-429C-80B2-4239D0D8F8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00748"/>
            <a:ext cx="9144000" cy="8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66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xmlns="" id="{9E161EF0-0200-4EA7-9771-5AE499F2B8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79786" y="562021"/>
            <a:ext cx="4790327" cy="99417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/>
              <a:t>Process Measures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xmlns="" id="{FE0EF13B-1168-4C85-8396-35F804E487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4155" y="1553154"/>
            <a:ext cx="6141201" cy="283718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altLang="en-US" sz="2400" dirty="0"/>
              <a:t>% of children who will have WEIGHT measured</a:t>
            </a:r>
          </a:p>
          <a:p>
            <a:pPr marL="0" indent="0">
              <a:buNone/>
            </a:pPr>
            <a:r>
              <a:rPr lang="en-GB" altLang="en-US" sz="2400" dirty="0"/>
              <a:t>% of children who will have HEIGHT measured</a:t>
            </a:r>
          </a:p>
          <a:p>
            <a:pPr marL="0" indent="0">
              <a:buNone/>
            </a:pPr>
            <a:r>
              <a:rPr lang="en-GB" altLang="en-US" sz="2400" dirty="0"/>
              <a:t>% of children will have BOTH HEIGHT AND WEIGHT PLOTTED </a:t>
            </a:r>
          </a:p>
          <a:p>
            <a:pPr eaLnBrk="1" hangingPunct="1"/>
            <a:endParaRPr lang="en-GB" altLang="en-US" sz="2400" dirty="0"/>
          </a:p>
          <a:p>
            <a:pPr marL="0" indent="0">
              <a:buNone/>
            </a:pPr>
            <a:r>
              <a:rPr lang="en-GB" altLang="en-US" sz="2400" dirty="0"/>
              <a:t>Staff  Questionnaires  &amp; Focused discussion groups</a:t>
            </a:r>
            <a:endParaRPr lang="en-US" altLang="en-US" sz="2400" dirty="0"/>
          </a:p>
        </p:txBody>
      </p:sp>
      <p:pic>
        <p:nvPicPr>
          <p:cNvPr id="12" name="Picture 11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3A237325-4D9A-4D7B-A822-E270D8DD38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5602"/>
          <a:stretch/>
        </p:blipFill>
        <p:spPr>
          <a:xfrm>
            <a:off x="3048001" y="4458416"/>
            <a:ext cx="2623930" cy="21277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43CC295-C2D6-4176-9141-DC3219B58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73" y="4386471"/>
            <a:ext cx="2896853" cy="22329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4746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peech Bubble: Oval 6">
            <a:extLst>
              <a:ext uri="{FF2B5EF4-FFF2-40B4-BE49-F238E27FC236}">
                <a16:creationId xmlns:a16="http://schemas.microsoft.com/office/drawing/2014/main" xmlns="" id="{9B0E061C-78FB-4A31-B4AD-78799DBC8F08}"/>
              </a:ext>
            </a:extLst>
          </p:cNvPr>
          <p:cNvSpPr/>
          <p:nvPr/>
        </p:nvSpPr>
        <p:spPr>
          <a:xfrm>
            <a:off x="4029158" y="2451024"/>
            <a:ext cx="2845680" cy="1496864"/>
          </a:xfrm>
          <a:prstGeom prst="wedgeEllipseCallout">
            <a:avLst>
              <a:gd name="adj1" fmla="val 27975"/>
              <a:gd name="adj2" fmla="val 65731"/>
            </a:avLst>
          </a:prstGeom>
          <a:solidFill>
            <a:schemeClr val="bg1"/>
          </a:solidFill>
          <a:ln w="76200">
            <a:solidFill>
              <a:srgbClr val="B41C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tx1"/>
              </a:solidFill>
            </a:endParaRPr>
          </a:p>
          <a:p>
            <a:pPr algn="ctr"/>
            <a:r>
              <a:rPr lang="en-GB" sz="1350" b="1" dirty="0">
                <a:solidFill>
                  <a:schemeClr val="tx1"/>
                </a:solidFill>
              </a:rPr>
              <a:t>As doctors we have NO TRAINING on how to tell parents their child is overweight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A96FA-24E8-46FB-BDDD-A226E5B0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64" y="195127"/>
            <a:ext cx="6685378" cy="994172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F</a:t>
            </a: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ocused discussion groups &amp; Questionnaires </a:t>
            </a:r>
            <a:b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GB" sz="3600" b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(45 doctors/nurses/HCPs)</a:t>
            </a:r>
            <a:endParaRPr lang="en-GB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xmlns="" id="{A44878C6-9423-4857-B6D5-CB1CF6D51C48}"/>
              </a:ext>
            </a:extLst>
          </p:cNvPr>
          <p:cNvSpPr/>
          <p:nvPr/>
        </p:nvSpPr>
        <p:spPr>
          <a:xfrm>
            <a:off x="6815797" y="1285824"/>
            <a:ext cx="2138405" cy="1444104"/>
          </a:xfrm>
          <a:prstGeom prst="wedgeRectCallout">
            <a:avLst>
              <a:gd name="adj1" fmla="val 21540"/>
              <a:gd name="adj2" fmla="val 58971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b="1" dirty="0">
                <a:solidFill>
                  <a:schemeClr val="tx1"/>
                </a:solidFill>
              </a:rPr>
              <a:t>I struggle &amp; feel parents judge me on my own weight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xmlns="" id="{64743D72-9D3F-409B-B41A-9D734A617D7D}"/>
              </a:ext>
            </a:extLst>
          </p:cNvPr>
          <p:cNvSpPr/>
          <p:nvPr/>
        </p:nvSpPr>
        <p:spPr>
          <a:xfrm>
            <a:off x="148126" y="3616866"/>
            <a:ext cx="1906280" cy="1370321"/>
          </a:xfrm>
          <a:prstGeom prst="wedgeRectCallout">
            <a:avLst>
              <a:gd name="adj1" fmla="val 26656"/>
              <a:gd name="adj2" fmla="val 57974"/>
            </a:avLst>
          </a:prstGeom>
          <a:solidFill>
            <a:schemeClr val="bg1"/>
          </a:solidFill>
          <a:ln w="920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It’s so awkward, the parents sometimes take it badly</a:t>
            </a:r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xmlns="" id="{E3BC9C30-DF76-4136-A13B-6B68782E4D35}"/>
              </a:ext>
            </a:extLst>
          </p:cNvPr>
          <p:cNvSpPr/>
          <p:nvPr/>
        </p:nvSpPr>
        <p:spPr>
          <a:xfrm>
            <a:off x="2849907" y="4465983"/>
            <a:ext cx="2397954" cy="1756677"/>
          </a:xfrm>
          <a:prstGeom prst="wedgeEllipseCallout">
            <a:avLst>
              <a:gd name="adj1" fmla="val 16789"/>
              <a:gd name="adj2" fmla="val 54999"/>
            </a:avLst>
          </a:prstGeom>
          <a:solidFill>
            <a:schemeClr val="bg1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I don’t want to hurt their feelings or give them an eating disorder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xmlns="" id="{5821A2CB-70D1-478B-8372-3AD1968F21CC}"/>
              </a:ext>
            </a:extLst>
          </p:cNvPr>
          <p:cNvSpPr/>
          <p:nvPr/>
        </p:nvSpPr>
        <p:spPr>
          <a:xfrm>
            <a:off x="5618590" y="4449189"/>
            <a:ext cx="3072031" cy="1689881"/>
          </a:xfrm>
          <a:prstGeom prst="wedgeRectCallout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000" b="1" dirty="0"/>
              <a:t>We are letting these children &amp; families  down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xmlns="" id="{87114D54-4992-495E-82FB-B04AF7FFC244}"/>
              </a:ext>
            </a:extLst>
          </p:cNvPr>
          <p:cNvSpPr/>
          <p:nvPr/>
        </p:nvSpPr>
        <p:spPr>
          <a:xfrm>
            <a:off x="403286" y="5258476"/>
            <a:ext cx="1582616" cy="960120"/>
          </a:xfrm>
          <a:prstGeom prst="wedgeEllipseCallout">
            <a:avLst>
              <a:gd name="adj1" fmla="val 37834"/>
              <a:gd name="adj2" fmla="val 52610"/>
            </a:avLst>
          </a:prstGeom>
          <a:solidFill>
            <a:srgbClr val="FFFFCC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I fear the parents’ reaction </a:t>
            </a:r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xmlns="" id="{3E5AEFB4-A548-46E8-B2D4-4787156A0D9E}"/>
              </a:ext>
            </a:extLst>
          </p:cNvPr>
          <p:cNvSpPr/>
          <p:nvPr/>
        </p:nvSpPr>
        <p:spPr>
          <a:xfrm>
            <a:off x="7315200" y="3106808"/>
            <a:ext cx="1828800" cy="1192695"/>
          </a:xfrm>
          <a:prstGeom prst="wedgeEllipseCallout">
            <a:avLst>
              <a:gd name="adj1" fmla="val 19928"/>
              <a:gd name="adj2" fmla="val 5416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</a:rPr>
              <a:t>I’m a nurse and I just</a:t>
            </a:r>
            <a:r>
              <a:rPr lang="en-GB" sz="1350" b="1" dirty="0"/>
              <a:t> </a:t>
            </a:r>
            <a:r>
              <a:rPr lang="en-GB" sz="1350" b="1" dirty="0">
                <a:solidFill>
                  <a:schemeClr val="tx1"/>
                </a:solidFill>
              </a:rPr>
              <a:t>ignore it as I’m too embarrassed 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06E2F1D5-692A-4D56-9ED3-744DA52D26F3}"/>
              </a:ext>
            </a:extLst>
          </p:cNvPr>
          <p:cNvSpPr/>
          <p:nvPr/>
        </p:nvSpPr>
        <p:spPr>
          <a:xfrm>
            <a:off x="2230859" y="2637403"/>
            <a:ext cx="1906280" cy="1370321"/>
          </a:xfrm>
          <a:prstGeom prst="wedgeRectCallout">
            <a:avLst>
              <a:gd name="adj1" fmla="val -21497"/>
              <a:gd name="adj2" fmla="val 71063"/>
            </a:avLst>
          </a:prstGeom>
          <a:solidFill>
            <a:schemeClr val="bg1"/>
          </a:solidFill>
          <a:ln w="920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total lack of training for nurses on this issue </a:t>
            </a:r>
          </a:p>
        </p:txBody>
      </p:sp>
    </p:spTree>
    <p:extLst>
      <p:ext uri="{BB962C8B-B14F-4D97-AF65-F5344CB8AC3E}">
        <p14:creationId xmlns:p14="http://schemas.microsoft.com/office/powerpoint/2010/main" val="2092796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C1F29E-A286-41DF-9BD2-926BF9258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838" y="502755"/>
            <a:ext cx="8274515" cy="113624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4E237E-9A48-448F-98AB-115C992B100A}"/>
              </a:ext>
            </a:extLst>
          </p:cNvPr>
          <p:cNvSpPr/>
          <p:nvPr/>
        </p:nvSpPr>
        <p:spPr>
          <a:xfrm>
            <a:off x="560070" y="2540519"/>
            <a:ext cx="794385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dirty="0">
                <a:solidFill>
                  <a:schemeClr val="bg1"/>
                </a:solidFill>
              </a:rPr>
              <a:t>“ I weigh the children every day and I find it difficult when the child is clearly overweight. It can be very awkward and I don’t know what to do”</a:t>
            </a:r>
          </a:p>
          <a:p>
            <a:endParaRPr lang="en-GB" altLang="en-US" sz="2800" dirty="0">
              <a:solidFill>
                <a:schemeClr val="bg1"/>
              </a:solidFill>
            </a:endParaRPr>
          </a:p>
          <a:p>
            <a:r>
              <a:rPr lang="en-GB" altLang="en-US" sz="2800" dirty="0">
                <a:solidFill>
                  <a:schemeClr val="bg1"/>
                </a:solidFill>
              </a:rPr>
              <a:t>“In the evenings the only place for parents is to go to McDonalds. When parents ask me where is open I have to be honest”</a:t>
            </a:r>
          </a:p>
          <a:p>
            <a:endParaRPr lang="en-GB" altLang="en-US" sz="2100" dirty="0">
              <a:solidFill>
                <a:schemeClr val="bg1"/>
              </a:solidFill>
            </a:endParaRPr>
          </a:p>
          <a:p>
            <a:pPr algn="r"/>
            <a:r>
              <a:rPr lang="en-GB" altLang="en-US" sz="2100" i="1" dirty="0">
                <a:solidFill>
                  <a:schemeClr val="bg1"/>
                </a:solidFill>
              </a:rPr>
              <a:t>Nursing Support Staff </a:t>
            </a:r>
          </a:p>
        </p:txBody>
      </p:sp>
    </p:spTree>
    <p:extLst>
      <p:ext uri="{BB962C8B-B14F-4D97-AF65-F5344CB8AC3E}">
        <p14:creationId xmlns:p14="http://schemas.microsoft.com/office/powerpoint/2010/main" val="1130204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BFC98C-7555-4355-AE4E-3673C20673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791" y="2019281"/>
            <a:ext cx="8103869" cy="3017043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“There is a complete lack of training on this-why are we taught how to break bad news but have no specific training on how to tell parents their child is overweight? I struggle with it. I don’t think I do a good job”</a:t>
            </a:r>
          </a:p>
          <a:p>
            <a:pPr marL="0" indent="0">
              <a:buNone/>
              <a:defRPr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  <a:defRPr/>
            </a:pPr>
            <a:r>
              <a:rPr lang="en-GB" dirty="0">
                <a:solidFill>
                  <a:schemeClr val="bg1"/>
                </a:solidFill>
              </a:rPr>
              <a:t>“There is a need to introduce routine BMI plotting for children- you can’t always tell by looking at the child”</a:t>
            </a:r>
          </a:p>
          <a:p>
            <a:pPr>
              <a:defRPr/>
            </a:pPr>
            <a:endParaRPr lang="en-GB" sz="2400" dirty="0">
              <a:solidFill>
                <a:schemeClr val="bg1"/>
              </a:solidFill>
            </a:endParaRPr>
          </a:p>
          <a:p>
            <a:pPr marL="0" indent="0" algn="r">
              <a:buNone/>
              <a:defRPr/>
            </a:pPr>
            <a:r>
              <a:rPr lang="en-GB" sz="2400" i="1" dirty="0">
                <a:solidFill>
                  <a:schemeClr val="bg1"/>
                </a:solidFill>
              </a:rPr>
              <a:t>Paediatric Trainee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13D331D-7648-40CB-83C1-496E8353C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82" y="445604"/>
            <a:ext cx="8274515" cy="113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662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xmlns="" id="{42BD5A03-C013-47F4-96A1-AA7782DE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72" y="424091"/>
            <a:ext cx="8253454" cy="994172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100% of children in RRU OP now have heights recorded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xmlns="" id="{AB251F5D-D012-4945-A303-6FDF7F042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078" y="1778551"/>
            <a:ext cx="2164887" cy="39596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CB1A6C4-0BBE-4EF2-B3E3-882C4CE6E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504" y="1577009"/>
            <a:ext cx="6472874" cy="418592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734A036E-946D-4A61-B95D-1B5353148AFA}"/>
              </a:ext>
            </a:extLst>
          </p:cNvPr>
          <p:cNvCxnSpPr>
            <a:cxnSpLocks/>
          </p:cNvCxnSpPr>
          <p:nvPr/>
        </p:nvCxnSpPr>
        <p:spPr>
          <a:xfrm flipV="1">
            <a:off x="4200939" y="3526596"/>
            <a:ext cx="2688714" cy="873126"/>
          </a:xfrm>
          <a:prstGeom prst="straightConnector1">
            <a:avLst/>
          </a:prstGeom>
          <a:ln w="16510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566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DA1AE43-9335-4456-AF1E-8A1AA60CE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82" y="940905"/>
            <a:ext cx="8587872" cy="491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57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5F912D5-14E3-4AB2-9A82-A1166FA22572}"/>
              </a:ext>
            </a:extLst>
          </p:cNvPr>
          <p:cNvSpPr/>
          <p:nvPr/>
        </p:nvSpPr>
        <p:spPr>
          <a:xfrm>
            <a:off x="6208644" y="178905"/>
            <a:ext cx="2822713" cy="65333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5FD3B08-B1C0-4CB7-864A-34D44BAF74E2}"/>
              </a:ext>
            </a:extLst>
          </p:cNvPr>
          <p:cNvSpPr/>
          <p:nvPr/>
        </p:nvSpPr>
        <p:spPr>
          <a:xfrm>
            <a:off x="3240156" y="178905"/>
            <a:ext cx="2822713" cy="65333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E986850-C5E9-4335-B4BF-AB24EF67D893}"/>
              </a:ext>
            </a:extLst>
          </p:cNvPr>
          <p:cNvSpPr/>
          <p:nvPr/>
        </p:nvSpPr>
        <p:spPr>
          <a:xfrm>
            <a:off x="198783" y="198783"/>
            <a:ext cx="2822713" cy="65333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D045B-BD51-4FB3-9709-C3E7668B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11899"/>
            <a:ext cx="3051314" cy="582794"/>
          </a:xfrm>
          <a:noFill/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r>
              <a:rPr lang="en-US" sz="2400" u="sng" dirty="0">
                <a:solidFill>
                  <a:srgbClr val="FFFF00"/>
                </a:solidFill>
              </a:rPr>
              <a:t>PDSA 1 </a:t>
            </a:r>
            <a:r>
              <a:rPr lang="en-US" sz="2400" dirty="0">
                <a:solidFill>
                  <a:srgbClr val="FFFF00"/>
                </a:solidFill>
              </a:rPr>
              <a:t/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Education &amp;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Awareness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via email &amp; presentations</a:t>
            </a:r>
          </a:p>
        </p:txBody>
      </p:sp>
      <p:pic>
        <p:nvPicPr>
          <p:cNvPr id="26" name="Content Placeholder 3">
            <a:extLst>
              <a:ext uri="{FF2B5EF4-FFF2-40B4-BE49-F238E27FC236}">
                <a16:creationId xmlns:a16="http://schemas.microsoft.com/office/drawing/2014/main" xmlns="" id="{484E5DE8-BA2C-4D35-BF5B-A228C6BAEE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4830329" y="3882888"/>
            <a:ext cx="1104303" cy="127220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71A737FE-C89E-430C-97D4-3791D18F5128}"/>
              </a:ext>
            </a:extLst>
          </p:cNvPr>
          <p:cNvSpPr txBox="1">
            <a:spLocks/>
          </p:cNvSpPr>
          <p:nvPr/>
        </p:nvSpPr>
        <p:spPr>
          <a:xfrm>
            <a:off x="3592997" y="1796496"/>
            <a:ext cx="2122005" cy="337930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u="sng" dirty="0">
                <a:solidFill>
                  <a:srgbClr val="FFFF00"/>
                </a:solidFill>
              </a:rPr>
              <a:t>PDSA 2</a:t>
            </a:r>
            <a:r>
              <a:rPr lang="en-US" sz="2400" u="sng" dirty="0">
                <a:solidFill>
                  <a:schemeClr val="bg1"/>
                </a:solidFill>
              </a:rPr>
              <a:t>  </a:t>
            </a:r>
            <a:r>
              <a:rPr lang="en-US" sz="2400" dirty="0">
                <a:solidFill>
                  <a:schemeClr val="bg1"/>
                </a:solidFill>
              </a:rPr>
              <a:t>Individual Training in BMI Calculation &amp; Plotting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96C254D3-BFB6-43D4-8477-5EC63745F99F}"/>
              </a:ext>
            </a:extLst>
          </p:cNvPr>
          <p:cNvSpPr txBox="1">
            <a:spLocks/>
          </p:cNvSpPr>
          <p:nvPr/>
        </p:nvSpPr>
        <p:spPr>
          <a:xfrm>
            <a:off x="6472030" y="1564583"/>
            <a:ext cx="2579204" cy="337930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u="sng" dirty="0">
                <a:solidFill>
                  <a:srgbClr val="FFFF00"/>
                </a:solidFill>
              </a:rPr>
              <a:t>PDSA 3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Visual Prompts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 &amp;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Reminders  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xmlns="" id="{6EBCBC36-5EA8-4A46-9690-502C48EA9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501" y="4988615"/>
            <a:ext cx="1888797" cy="151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A887061-5623-4F78-967D-5E3FEF1B7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3091" y="2339856"/>
            <a:ext cx="2218819" cy="1216157"/>
          </a:xfrm>
          <a:prstGeom prst="rect">
            <a:avLst/>
          </a:prstGeom>
        </p:spPr>
      </p:pic>
      <p:sp>
        <p:nvSpPr>
          <p:cNvPr id="29" name="Arrow: Right 28">
            <a:extLst>
              <a:ext uri="{FF2B5EF4-FFF2-40B4-BE49-F238E27FC236}">
                <a16:creationId xmlns:a16="http://schemas.microsoft.com/office/drawing/2014/main" xmlns="" id="{961A15AC-5A9C-4FC5-BA4E-DD145E1B8A1C}"/>
              </a:ext>
            </a:extLst>
          </p:cNvPr>
          <p:cNvSpPr/>
          <p:nvPr/>
        </p:nvSpPr>
        <p:spPr>
          <a:xfrm>
            <a:off x="2872409" y="1543051"/>
            <a:ext cx="646043" cy="4273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D8FA8DF-D23B-475A-AE74-FED5646DDE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1" y="2309873"/>
            <a:ext cx="1998819" cy="154089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59A8149-4D39-4D69-A6A7-7CC93174A6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277" y="4706543"/>
            <a:ext cx="2417436" cy="777269"/>
          </a:xfrm>
          <a:prstGeom prst="rect">
            <a:avLst/>
          </a:prstGeom>
        </p:spPr>
      </p:pic>
      <p:pic>
        <p:nvPicPr>
          <p:cNvPr id="15" name="Picture 1">
            <a:extLst>
              <a:ext uri="{FF2B5EF4-FFF2-40B4-BE49-F238E27FC236}">
                <a16:creationId xmlns:a16="http://schemas.microsoft.com/office/drawing/2014/main" xmlns="" id="{02F8535F-EEFA-4E36-B7A3-E258590C3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261" y="3600451"/>
            <a:ext cx="1039259" cy="131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344312-4B45-4B90-AD17-6F4477C647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583" y="2735746"/>
            <a:ext cx="2340974" cy="1804263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xmlns="" id="{FBD1D267-F668-40F9-B824-D073E7E71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498" y="3584990"/>
            <a:ext cx="857705" cy="135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2D3980C5-CAF3-47CE-A800-EAC2837586A9}"/>
              </a:ext>
            </a:extLst>
          </p:cNvPr>
          <p:cNvSpPr/>
          <p:nvPr/>
        </p:nvSpPr>
        <p:spPr>
          <a:xfrm>
            <a:off x="5660335" y="1508263"/>
            <a:ext cx="646043" cy="42738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36FD5A-A8E2-46A7-A121-8B89A9864C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1331" y="3879363"/>
            <a:ext cx="1298966" cy="1302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7BF4F71-FC7A-434A-B14E-7EFEAA9AD7F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41499" y="5219867"/>
            <a:ext cx="1365388" cy="140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047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86FF97F-0DED-4ED7-86C6-9F69643935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180" y="2706229"/>
            <a:ext cx="8344317" cy="14151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2F4009-9FB3-4C21-B6BA-A631FB25D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839" y="1219201"/>
            <a:ext cx="8368471" cy="1319948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819A1A9E-AC1F-49A6-B7D8-E57A90DEAA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00748"/>
            <a:ext cx="9144000" cy="857252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D5CB7F80-BC6B-4BDC-9BD7-6E62F4670006}"/>
              </a:ext>
            </a:extLst>
          </p:cNvPr>
          <p:cNvSpPr/>
          <p:nvPr/>
        </p:nvSpPr>
        <p:spPr>
          <a:xfrm rot="19407088">
            <a:off x="556590" y="3527562"/>
            <a:ext cx="1480931" cy="113306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20196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DF5FC78-DCD2-49FB-8567-8A2488677195}"/>
              </a:ext>
            </a:extLst>
          </p:cNvPr>
          <p:cNvSpPr/>
          <p:nvPr/>
        </p:nvSpPr>
        <p:spPr>
          <a:xfrm>
            <a:off x="6321287" y="192157"/>
            <a:ext cx="2822713" cy="65333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E9A65DB-17EC-4729-A062-B5725B5A9504}"/>
              </a:ext>
            </a:extLst>
          </p:cNvPr>
          <p:cNvSpPr/>
          <p:nvPr/>
        </p:nvSpPr>
        <p:spPr>
          <a:xfrm>
            <a:off x="3326297" y="185531"/>
            <a:ext cx="2822713" cy="65333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04C0042-25B3-46FE-9DC3-4479A538B9DE}"/>
              </a:ext>
            </a:extLst>
          </p:cNvPr>
          <p:cNvSpPr/>
          <p:nvPr/>
        </p:nvSpPr>
        <p:spPr>
          <a:xfrm>
            <a:off x="198783" y="198783"/>
            <a:ext cx="2822713" cy="653332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9D045B-BD51-4FB3-9709-C3E7668BC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607" y="1445638"/>
            <a:ext cx="3051314" cy="582794"/>
          </a:xfrm>
          <a:noFill/>
        </p:spPr>
        <p:txBody>
          <a:bodyPr vert="horz" lIns="68580" tIns="34290" rIns="68580" bIns="34290" rtlCol="0" anchor="b">
            <a:noAutofit/>
          </a:bodyPr>
          <a:lstStyle/>
          <a:p>
            <a:pPr algn="ctr"/>
            <a:r>
              <a:rPr lang="en-US" sz="2800" u="sng" dirty="0">
                <a:solidFill>
                  <a:srgbClr val="FFFF00"/>
                </a:solidFill>
              </a:rPr>
              <a:t>PDSA 4 </a:t>
            </a: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Introduction of</a:t>
            </a:r>
            <a:r>
              <a:rPr lang="en-US" sz="2800" dirty="0">
                <a:solidFill>
                  <a:srgbClr val="FFFF00"/>
                </a:solidFill>
              </a:rPr>
              <a:t/>
            </a:r>
            <a:br>
              <a:rPr lang="en-US" sz="2800" dirty="0">
                <a:solidFill>
                  <a:srgbClr val="FFFF00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RCPCH app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&amp; IPADS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71A737FE-C89E-430C-97D4-3791D18F5128}"/>
              </a:ext>
            </a:extLst>
          </p:cNvPr>
          <p:cNvSpPr txBox="1">
            <a:spLocks/>
          </p:cNvSpPr>
          <p:nvPr/>
        </p:nvSpPr>
        <p:spPr>
          <a:xfrm>
            <a:off x="3712267" y="1677226"/>
            <a:ext cx="2122005" cy="337930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FF00"/>
                </a:solidFill>
              </a:rPr>
              <a:t>PDSA  5 </a:t>
            </a:r>
            <a:r>
              <a:rPr lang="en-US" sz="2800" dirty="0">
                <a:solidFill>
                  <a:schemeClr val="bg1"/>
                </a:solidFill>
              </a:rPr>
              <a:t>Difficult Conversation Training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96C254D3-BFB6-43D4-8477-5EC63745F99F}"/>
              </a:ext>
            </a:extLst>
          </p:cNvPr>
          <p:cNvSpPr txBox="1">
            <a:spLocks/>
          </p:cNvSpPr>
          <p:nvPr/>
        </p:nvSpPr>
        <p:spPr>
          <a:xfrm>
            <a:off x="6564796" y="1736859"/>
            <a:ext cx="2579204" cy="337930"/>
          </a:xfrm>
          <a:prstGeom prst="rect">
            <a:avLst/>
          </a:prstGeom>
          <a:noFill/>
        </p:spPr>
        <p:txBody>
          <a:bodyPr vert="horz" lIns="68580" tIns="34290" rIns="68580" bIns="3429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u="sng" dirty="0">
                <a:solidFill>
                  <a:srgbClr val="FFFF00"/>
                </a:solidFill>
              </a:rPr>
              <a:t>PDSA 6</a:t>
            </a:r>
            <a:r>
              <a:rPr lang="en-US" sz="2800" u="sng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Fun &amp;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Games &amp; CHAMPIONS   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xmlns="" id="{961A15AC-5A9C-4FC5-BA4E-DD145E1B8A1C}"/>
              </a:ext>
            </a:extLst>
          </p:cNvPr>
          <p:cNvSpPr/>
          <p:nvPr/>
        </p:nvSpPr>
        <p:spPr>
          <a:xfrm>
            <a:off x="2872409" y="1007165"/>
            <a:ext cx="904460" cy="51269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xmlns="" id="{2D3980C5-CAF3-47CE-A800-EAC2837586A9}"/>
              </a:ext>
            </a:extLst>
          </p:cNvPr>
          <p:cNvSpPr/>
          <p:nvPr/>
        </p:nvSpPr>
        <p:spPr>
          <a:xfrm>
            <a:off x="6057900" y="993912"/>
            <a:ext cx="925995" cy="57729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EB5134CA-FEA5-4C02-9399-7AF5B6722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6" y="2703442"/>
            <a:ext cx="1028174" cy="184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Content Placeholder 3">
            <a:extLst>
              <a:ext uri="{FF2B5EF4-FFF2-40B4-BE49-F238E27FC236}">
                <a16:creationId xmlns:a16="http://schemas.microsoft.com/office/drawing/2014/main" xmlns="" id="{9B513D7F-766A-4274-9B08-DAC29E062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8785" y="2510356"/>
            <a:ext cx="2224450" cy="16905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D2DA57F-75A3-47D9-9BD0-4FDFDB3C5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3022" y="4253948"/>
            <a:ext cx="2137566" cy="23058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0A84901-311D-4BCD-B53B-C5B46B961C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003249">
            <a:off x="5007146" y="5419310"/>
            <a:ext cx="936103" cy="864705"/>
          </a:xfrm>
          <a:prstGeom prst="rect">
            <a:avLst/>
          </a:prstGeom>
        </p:spPr>
      </p:pic>
      <p:pic>
        <p:nvPicPr>
          <p:cNvPr id="21" name="Picture 5">
            <a:extLst>
              <a:ext uri="{FF2B5EF4-FFF2-40B4-BE49-F238E27FC236}">
                <a16:creationId xmlns:a16="http://schemas.microsoft.com/office/drawing/2014/main" xmlns="" id="{6B972DDC-43FC-466D-B7F9-92AD1F6C2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995" y="4890053"/>
            <a:ext cx="2339304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xmlns="" id="{233F2013-BD4C-47AD-B942-2E0B0C2DF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784" y="4177470"/>
            <a:ext cx="2367747" cy="64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xmlns="" id="{25EA76E1-C6C2-4211-84DC-BC150F3A144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710" r="-2" b="46015"/>
          <a:stretch/>
        </p:blipFill>
        <p:spPr>
          <a:xfrm>
            <a:off x="6506817" y="2571511"/>
            <a:ext cx="2533389" cy="15499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D456F9-5052-406D-BF17-21E9E3A7BD1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2226" y="2689055"/>
            <a:ext cx="1440488" cy="18211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5767B28-3AF9-4870-B1DD-D966BB241C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36995">
            <a:off x="637301" y="3971212"/>
            <a:ext cx="1722592" cy="242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25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1F1DA41-ADA8-4B6A-8B3E-5FE23BE48BD3}"/>
              </a:ext>
            </a:extLst>
          </p:cNvPr>
          <p:cNvSpPr/>
          <p:nvPr/>
        </p:nvSpPr>
        <p:spPr>
          <a:xfrm>
            <a:off x="4790661" y="125896"/>
            <a:ext cx="4240695" cy="63080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CD2213B-9787-4139-B2A1-323FD33DC261}"/>
              </a:ext>
            </a:extLst>
          </p:cNvPr>
          <p:cNvSpPr/>
          <p:nvPr/>
        </p:nvSpPr>
        <p:spPr>
          <a:xfrm>
            <a:off x="225287" y="159027"/>
            <a:ext cx="4240695" cy="630803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14FFC1-A14C-4484-A534-8B2461E2A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928" y="708165"/>
            <a:ext cx="4271342" cy="116862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000" dirty="0">
                <a:solidFill>
                  <a:srgbClr val="FFFF00"/>
                </a:solidFill>
              </a:rPr>
              <a:t>PDSA 8</a:t>
            </a:r>
            <a:br>
              <a:rPr lang="en-GB" sz="3000" dirty="0">
                <a:solidFill>
                  <a:srgbClr val="FFFF00"/>
                </a:solidFill>
              </a:rPr>
            </a:br>
            <a:r>
              <a:rPr lang="en-GB" sz="3000" dirty="0">
                <a:solidFill>
                  <a:srgbClr val="FFFF00"/>
                </a:solidFill>
              </a:rPr>
              <a:t> </a:t>
            </a:r>
            <a:r>
              <a:rPr lang="en-GB" sz="2700" dirty="0">
                <a:solidFill>
                  <a:schemeClr val="bg1"/>
                </a:solidFill>
              </a:rPr>
              <a:t>Celebrating Success </a:t>
            </a:r>
            <a:br>
              <a:rPr lang="en-GB" sz="2700" dirty="0">
                <a:solidFill>
                  <a:schemeClr val="bg1"/>
                </a:solidFill>
              </a:rPr>
            </a:br>
            <a:r>
              <a:rPr lang="en-GB" sz="2700" dirty="0">
                <a:solidFill>
                  <a:schemeClr val="bg1"/>
                </a:solidFill>
              </a:rPr>
              <a:t>in May 2018</a:t>
            </a:r>
            <a:r>
              <a:rPr lang="en-GB" dirty="0">
                <a:solidFill>
                  <a:schemeClr val="bg1"/>
                </a:solidFill>
              </a:rPr>
              <a:t/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5EA345-53F8-448B-90D2-E423311F6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916" y="1749287"/>
            <a:ext cx="2403703" cy="18597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C6421A65-6A82-4D00-BCA9-74ABCDA60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31" y="2144501"/>
            <a:ext cx="2624052" cy="187056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xmlns="" id="{2C23080F-CE3B-43F5-84E1-36FE45B569AB}"/>
              </a:ext>
            </a:extLst>
          </p:cNvPr>
          <p:cNvSpPr txBox="1">
            <a:spLocks/>
          </p:cNvSpPr>
          <p:nvPr/>
        </p:nvSpPr>
        <p:spPr>
          <a:xfrm>
            <a:off x="195470" y="424070"/>
            <a:ext cx="4308613" cy="1268844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300" dirty="0">
                <a:solidFill>
                  <a:srgbClr val="FFFF00"/>
                </a:solidFill>
              </a:rPr>
              <a:t>PDSA 7</a:t>
            </a:r>
          </a:p>
          <a:p>
            <a:pPr algn="ctr"/>
            <a:endParaRPr lang="en-GB" sz="4100" dirty="0">
              <a:solidFill>
                <a:srgbClr val="FFFF00"/>
              </a:solidFill>
            </a:endParaRPr>
          </a:p>
          <a:p>
            <a:pPr algn="ctr"/>
            <a:r>
              <a:rPr lang="en-GB" sz="5300" dirty="0">
                <a:solidFill>
                  <a:schemeClr val="bg1"/>
                </a:solidFill>
              </a:rPr>
              <a:t>Displaying Progress Reports</a:t>
            </a:r>
          </a:p>
          <a:p>
            <a:pPr algn="ctr"/>
            <a:r>
              <a:rPr lang="en-GB" sz="5300" dirty="0">
                <a:solidFill>
                  <a:schemeClr val="bg1"/>
                </a:solidFill>
              </a:rPr>
              <a:t>Ex: October to February 2018</a:t>
            </a:r>
            <a:r>
              <a:rPr lang="en-GB" sz="3300" dirty="0">
                <a:solidFill>
                  <a:schemeClr val="bg1"/>
                </a:solidFill>
              </a:rPr>
              <a:t/>
            </a:r>
            <a:br>
              <a:rPr lang="en-GB" sz="3300" dirty="0">
                <a:solidFill>
                  <a:schemeClr val="bg1"/>
                </a:solidFill>
              </a:rPr>
            </a:br>
            <a:endParaRPr lang="en-GB" sz="33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CC4C71-60FB-41FA-9D9A-40DAE87E6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1164" y="1806030"/>
            <a:ext cx="971098" cy="1929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104B96C-2697-4461-9D25-24D6DDC9FA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164" y="4439450"/>
            <a:ext cx="2488989" cy="18288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BB072B-EC8E-41C9-B404-BD9C8E1A30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5357" y="3671270"/>
            <a:ext cx="2001078" cy="6314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FB75C4A-427C-4E68-81EA-FD203D5DAF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8350" y="3809700"/>
            <a:ext cx="1179444" cy="5526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5BF1AB-9D22-47E0-BB72-0FEBCE2500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5981" y="4399723"/>
            <a:ext cx="1346957" cy="19258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0BE2C19-4E52-42FF-B319-6D67851EE6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6751" y="4434703"/>
            <a:ext cx="2378694" cy="1833576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xmlns="" id="{E079A1BA-C54C-4F68-8D60-47E0A58479FF}"/>
              </a:ext>
            </a:extLst>
          </p:cNvPr>
          <p:cNvSpPr/>
          <p:nvPr/>
        </p:nvSpPr>
        <p:spPr>
          <a:xfrm>
            <a:off x="4253948" y="728868"/>
            <a:ext cx="1060173" cy="6493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2366982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64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F04AFCC2-DEFA-4DBE-9B50-7C1DB0528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190054"/>
            <a:ext cx="8178799" cy="447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92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6F65DC63-6AB3-42D9-87B6-0EFCE0F26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581" y="98692"/>
            <a:ext cx="8488636" cy="1451812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BMI plotting in Friday OPC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128A055-9A39-459D-BF82-9C06CA8513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59" y="1643270"/>
            <a:ext cx="8769611" cy="506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066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999DDF-734B-4101-A6AD-17B953E5F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2464" y="272093"/>
            <a:ext cx="7383484" cy="994172"/>
          </a:xfrm>
        </p:spPr>
        <p:txBody>
          <a:bodyPr/>
          <a:lstStyle/>
          <a:p>
            <a:r>
              <a:rPr lang="en-GB" b="1" dirty="0">
                <a:solidFill>
                  <a:srgbClr val="FFFFCC"/>
                </a:solidFill>
              </a:rPr>
              <a:t>Balancing Measures: Response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16CBF0-6C75-4680-986B-FF4EEA733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913" y="1815548"/>
            <a:ext cx="7886700" cy="3865549"/>
          </a:xfrm>
        </p:spPr>
        <p:txBody>
          <a:bodyPr/>
          <a:lstStyle/>
          <a:p>
            <a:r>
              <a:rPr lang="en-GB" sz="3600" dirty="0">
                <a:solidFill>
                  <a:schemeClr val="bg1"/>
                </a:solidFill>
              </a:rPr>
              <a:t>Volume of dietician referrals </a:t>
            </a:r>
          </a:p>
          <a:p>
            <a:r>
              <a:rPr lang="en-GB" sz="3600" dirty="0">
                <a:solidFill>
                  <a:schemeClr val="bg1"/>
                </a:solidFill>
              </a:rPr>
              <a:t>Signposting</a:t>
            </a:r>
          </a:p>
          <a:p>
            <a:r>
              <a:rPr lang="en-GB" sz="3600" dirty="0">
                <a:solidFill>
                  <a:schemeClr val="bg1"/>
                </a:solidFill>
              </a:rPr>
              <a:t>Weight management resources</a:t>
            </a:r>
          </a:p>
          <a:p>
            <a:r>
              <a:rPr lang="en-GB" sz="3600" dirty="0">
                <a:solidFill>
                  <a:schemeClr val="bg1"/>
                </a:solidFill>
              </a:rPr>
              <a:t>Increased clinic follow up</a:t>
            </a:r>
          </a:p>
          <a:p>
            <a:r>
              <a:rPr lang="en-GB" sz="3600" dirty="0">
                <a:solidFill>
                  <a:schemeClr val="bg1"/>
                </a:solidFill>
              </a:rPr>
              <a:t>Staff training </a:t>
            </a: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565089E3-C6E7-4A3A-813C-1B83998DD286}"/>
              </a:ext>
            </a:extLst>
          </p:cNvPr>
          <p:cNvSpPr/>
          <p:nvPr/>
        </p:nvSpPr>
        <p:spPr>
          <a:xfrm rot="16200000">
            <a:off x="-1433432" y="2481808"/>
            <a:ext cx="4733145" cy="1663910"/>
          </a:xfrm>
          <a:prstGeom prst="right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C49BC91-B7CA-40A6-A860-2B0549AD1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905" y="6035429"/>
            <a:ext cx="5442734" cy="6606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69FA3E-62E4-49FE-9C93-241186F0C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160" y="4603004"/>
            <a:ext cx="2447519" cy="13096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4166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87BF4C-3F02-470E-93AF-14942488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3" y="113334"/>
            <a:ext cx="7886700" cy="1325563"/>
          </a:xfrm>
        </p:spPr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Difficult Conversations Training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2F89E848-56BE-446A-93BC-935BD11D3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816" y="4751053"/>
            <a:ext cx="2484587" cy="18882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FE79688-1038-45D7-B98E-6131019DA4F5}"/>
              </a:ext>
            </a:extLst>
          </p:cNvPr>
          <p:cNvSpPr txBox="1"/>
          <p:nvPr/>
        </p:nvSpPr>
        <p:spPr>
          <a:xfrm>
            <a:off x="225288" y="1325217"/>
            <a:ext cx="5539408" cy="362406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24 staff members attended</a:t>
            </a:r>
          </a:p>
          <a:p>
            <a:r>
              <a:rPr lang="en-GB" sz="2400" dirty="0">
                <a:solidFill>
                  <a:schemeClr val="bg1"/>
                </a:solidFill>
              </a:rPr>
              <a:t>Doctors, nurses, healthcare professionals</a:t>
            </a:r>
          </a:p>
          <a:p>
            <a:r>
              <a:rPr lang="en-GB" sz="2400" dirty="0">
                <a:solidFill>
                  <a:schemeClr val="bg1"/>
                </a:solidFill>
              </a:rPr>
              <a:t>20 questionnaires completed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r>
              <a:rPr lang="en-GB" sz="2400" dirty="0">
                <a:solidFill>
                  <a:schemeClr val="bg1"/>
                </a:solidFill>
              </a:rPr>
              <a:t>All 20 questioned “agreed” or “strongly agreed” that the teaching session improved their CONFIDENCE and WILLINGNESS to address paediatric obesity with families  </a:t>
            </a:r>
            <a:r>
              <a:rPr lang="en-GB" sz="2400" dirty="0"/>
              <a:t> </a:t>
            </a:r>
          </a:p>
          <a:p>
            <a:endParaRPr lang="en-GB" sz="1350" dirty="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AC0AE9F9-0AE1-4D80-99CC-FCA049267C10}"/>
              </a:ext>
            </a:extLst>
          </p:cNvPr>
          <p:cNvSpPr/>
          <p:nvPr/>
        </p:nvSpPr>
        <p:spPr>
          <a:xfrm>
            <a:off x="6387547" y="2146852"/>
            <a:ext cx="2179167" cy="1860776"/>
          </a:xfrm>
          <a:prstGeom prst="wedgeRectCallout">
            <a:avLst>
              <a:gd name="adj1" fmla="val 49755"/>
              <a:gd name="adj2" fmla="val 5981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i="1" dirty="0"/>
              <a:t>“ this training was really helpful and practical. It has changed my approach to the whole issue”   </a:t>
            </a:r>
            <a:r>
              <a:rPr lang="en-GB" sz="1600" b="1" i="1" dirty="0"/>
              <a:t> </a:t>
            </a:r>
          </a:p>
          <a:p>
            <a:endParaRPr lang="en-GB" sz="1600" b="1" i="1" dirty="0"/>
          </a:p>
          <a:p>
            <a:r>
              <a:rPr lang="en-GB" sz="1600" b="1" i="1" dirty="0"/>
              <a:t>Paediatric Doctor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707ED89-B5E3-49FE-B5D5-3851CF4D8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280" y="4775803"/>
            <a:ext cx="3289024" cy="185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17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grass, sky, outdoor, field&#10;&#10;Description generated with very high confidence">
            <a:extLst>
              <a:ext uri="{FF2B5EF4-FFF2-40B4-BE49-F238E27FC236}">
                <a16:creationId xmlns:a16="http://schemas.microsoft.com/office/drawing/2014/main" xmlns="" id="{6BDC6640-7CFA-4C0B-A32F-5E216AFE2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92" y="856693"/>
            <a:ext cx="1891955" cy="20677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53463C-EDB9-47D0-B9DD-A3CEC1522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441934" y="2303861"/>
            <a:ext cx="1827493" cy="27087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2B8F02-34F4-4B94-B7A7-37C18200B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46" y="118247"/>
            <a:ext cx="4653738" cy="1008731"/>
          </a:xfrm>
        </p:spPr>
        <p:txBody>
          <a:bodyPr>
            <a:normAutofit/>
          </a:bodyPr>
          <a:lstStyle/>
          <a:p>
            <a:r>
              <a:rPr lang="en-GB" sz="3000" b="1" u="sng" dirty="0">
                <a:solidFill>
                  <a:srgbClr val="FFFF00"/>
                </a:solidFill>
              </a:rPr>
              <a:t>Next Steps?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B712C9F-A6CF-4360-87EC-E882BB9A61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136" y="1166191"/>
            <a:ext cx="3995621" cy="5380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FAMILY Obesity Service 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Pilot 12 week course delivered by the Health Coaching Team for families of obese children w/ BMI &gt; 98</a:t>
            </a:r>
            <a:r>
              <a:rPr lang="en-US" sz="2000" b="1" baseline="30000" dirty="0">
                <a:solidFill>
                  <a:schemeClr val="bg1"/>
                </a:solidFill>
              </a:rPr>
              <a:t>th</a:t>
            </a:r>
            <a:r>
              <a:rPr lang="en-US" sz="2000" b="1" dirty="0">
                <a:solidFill>
                  <a:schemeClr val="bg1"/>
                </a:solidFill>
              </a:rPr>
              <a:t> centile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Ongoing staff training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More signposting resources to give to parents 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 Review of food we serve to children in hospital </a:t>
            </a:r>
          </a:p>
          <a:p>
            <a:endParaRPr lang="en-US" sz="1800" b="1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US" sz="1800" b="1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endParaRPr lang="en-GB" sz="1800" dirty="0"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B0C6E0DA-4CC4-44EA-81AE-2572F69E1EE5}"/>
              </a:ext>
            </a:extLst>
          </p:cNvPr>
          <p:cNvSpPr/>
          <p:nvPr/>
        </p:nvSpPr>
        <p:spPr>
          <a:xfrm>
            <a:off x="7116417" y="2993347"/>
            <a:ext cx="1832711" cy="2877365"/>
          </a:xfrm>
          <a:prstGeom prst="wedgeRectCallout">
            <a:avLst>
              <a:gd name="adj1" fmla="val -33391"/>
              <a:gd name="adj2" fmla="val 5568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703844E-D57C-48A8-B8F6-E16C7FD1040C}"/>
              </a:ext>
            </a:extLst>
          </p:cNvPr>
          <p:cNvSpPr txBox="1"/>
          <p:nvPr/>
        </p:nvSpPr>
        <p:spPr>
          <a:xfrm>
            <a:off x="7222435" y="3128260"/>
            <a:ext cx="16030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Mum of 6 year old boy</a:t>
            </a:r>
          </a:p>
          <a:p>
            <a:endParaRPr lang="en-GB" sz="1600" dirty="0"/>
          </a:p>
          <a:p>
            <a:r>
              <a:rPr lang="en-GB" sz="1600" b="1" dirty="0"/>
              <a:t>“We are all struggling with weight as a family. We want to make changes but we need help”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xmlns="" id="{7B188017-B885-4A81-AF12-BF5BCF09B35B}"/>
              </a:ext>
            </a:extLst>
          </p:cNvPr>
          <p:cNvSpPr/>
          <p:nvPr/>
        </p:nvSpPr>
        <p:spPr>
          <a:xfrm>
            <a:off x="4770783" y="848140"/>
            <a:ext cx="2981739" cy="2001635"/>
          </a:xfrm>
          <a:prstGeom prst="wedgeEllipseCallout">
            <a:avLst>
              <a:gd name="adj1" fmla="val -35277"/>
              <a:gd name="adj2" fmla="val 4449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/>
              <a:t>Mum of 8 year old girl</a:t>
            </a:r>
          </a:p>
          <a:p>
            <a:pPr algn="ctr"/>
            <a:endParaRPr lang="en-GB" sz="1400" b="1" dirty="0"/>
          </a:p>
          <a:p>
            <a:pPr algn="ctr"/>
            <a:r>
              <a:rPr lang="en-GB" sz="1600" dirty="0"/>
              <a:t>“we will try anything. We would like to meet families in the same position”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3B90070-6EB6-4268-BEFD-62FE2C3FB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139" y="4607770"/>
            <a:ext cx="1781180" cy="1921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898502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tanding in a room&#10;&#10;Description generated with very high confidence">
            <a:extLst>
              <a:ext uri="{FF2B5EF4-FFF2-40B4-BE49-F238E27FC236}">
                <a16:creationId xmlns:a16="http://schemas.microsoft.com/office/drawing/2014/main" xmlns="" id="{3EDBCBBD-F879-4CC2-889C-A62CA0081A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/>
          </a:blip>
          <a:srcRect r="-2" b="27083"/>
          <a:stretch/>
        </p:blipFill>
        <p:spPr>
          <a:xfrm>
            <a:off x="0" y="0"/>
            <a:ext cx="9144000" cy="6855958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xmlns="" id="{C99A8FB7-A79B-4BC9-9D56-B79587F6AA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20912" y="2672409"/>
            <a:ext cx="2304288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xmlns="" id="{B23893E2-3349-46D7-A7AA-B9E447957F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97644" y="0"/>
            <a:ext cx="3148545" cy="3650200"/>
          </a:xfrm>
          <a:custGeom>
            <a:avLst/>
            <a:gdLst>
              <a:gd name="connsiteX0" fmla="*/ 262846 w 4198060"/>
              <a:gd name="connsiteY0" fmla="*/ 0 h 3650200"/>
              <a:gd name="connsiteX1" fmla="*/ 4198060 w 4198060"/>
              <a:gd name="connsiteY1" fmla="*/ 0 h 3650200"/>
              <a:gd name="connsiteX2" fmla="*/ 4198060 w 4198060"/>
              <a:gd name="connsiteY2" fmla="*/ 3021648 h 3650200"/>
              <a:gd name="connsiteX3" fmla="*/ 4142653 w 4198060"/>
              <a:gd name="connsiteY3" fmla="*/ 3072005 h 3650200"/>
              <a:gd name="connsiteX4" fmla="*/ 2532040 w 4198060"/>
              <a:gd name="connsiteY4" fmla="*/ 3650200 h 3650200"/>
              <a:gd name="connsiteX5" fmla="*/ 0 w 4198060"/>
              <a:gd name="connsiteY5" fmla="*/ 1118160 h 3650200"/>
              <a:gd name="connsiteX6" fmla="*/ 198981 w 4198060"/>
              <a:gd name="connsiteY6" fmla="*/ 132576 h 365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8060" h="3650200">
                <a:moveTo>
                  <a:pt x="262846" y="0"/>
                </a:moveTo>
                <a:lnTo>
                  <a:pt x="4198060" y="0"/>
                </a:lnTo>
                <a:lnTo>
                  <a:pt x="4198060" y="3021648"/>
                </a:lnTo>
                <a:lnTo>
                  <a:pt x="4142653" y="3072005"/>
                </a:lnTo>
                <a:cubicBezTo>
                  <a:pt x="3704967" y="3433216"/>
                  <a:pt x="3143843" y="3650200"/>
                  <a:pt x="2532040" y="3650200"/>
                </a:cubicBezTo>
                <a:cubicBezTo>
                  <a:pt x="1133633" y="3650200"/>
                  <a:pt x="0" y="2516567"/>
                  <a:pt x="0" y="1118160"/>
                </a:cubicBezTo>
                <a:cubicBezTo>
                  <a:pt x="0" y="768558"/>
                  <a:pt x="70852" y="435505"/>
                  <a:pt x="198981" y="132576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xmlns="" id="{4BFC77B5-F38E-4A7D-80BD-C3A10B7177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23250" y="4032250"/>
            <a:ext cx="2420750" cy="2825750"/>
          </a:xfrm>
          <a:custGeom>
            <a:avLst/>
            <a:gdLst>
              <a:gd name="connsiteX0" fmla="*/ 1888600 w 3227666"/>
              <a:gd name="connsiteY0" fmla="*/ 0 h 2825750"/>
              <a:gd name="connsiteX1" fmla="*/ 3224042 w 3227666"/>
              <a:gd name="connsiteY1" fmla="*/ 553158 h 2825750"/>
              <a:gd name="connsiteX2" fmla="*/ 3227666 w 3227666"/>
              <a:gd name="connsiteY2" fmla="*/ 557146 h 2825750"/>
              <a:gd name="connsiteX3" fmla="*/ 3227666 w 3227666"/>
              <a:gd name="connsiteY3" fmla="*/ 2825750 h 2825750"/>
              <a:gd name="connsiteX4" fmla="*/ 250380 w 3227666"/>
              <a:gd name="connsiteY4" fmla="*/ 2825750 h 2825750"/>
              <a:gd name="connsiteX5" fmla="*/ 227944 w 3227666"/>
              <a:gd name="connsiteY5" fmla="*/ 2788819 h 2825750"/>
              <a:gd name="connsiteX6" fmla="*/ 0 w 3227666"/>
              <a:gd name="connsiteY6" fmla="*/ 1888600 h 2825750"/>
              <a:gd name="connsiteX7" fmla="*/ 1888600 w 3227666"/>
              <a:gd name="connsiteY7" fmla="*/ 0 h 282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27666" h="2825750">
                <a:moveTo>
                  <a:pt x="1888600" y="0"/>
                </a:moveTo>
                <a:cubicBezTo>
                  <a:pt x="2410123" y="0"/>
                  <a:pt x="2882273" y="211389"/>
                  <a:pt x="3224042" y="553158"/>
                </a:cubicBezTo>
                <a:lnTo>
                  <a:pt x="3227666" y="557146"/>
                </a:lnTo>
                <a:lnTo>
                  <a:pt x="3227666" y="2825750"/>
                </a:lnTo>
                <a:lnTo>
                  <a:pt x="250380" y="2825750"/>
                </a:lnTo>
                <a:lnTo>
                  <a:pt x="227944" y="2788819"/>
                </a:lnTo>
                <a:cubicBezTo>
                  <a:pt x="82574" y="2521217"/>
                  <a:pt x="0" y="2214552"/>
                  <a:pt x="0" y="1888600"/>
                </a:cubicBezTo>
                <a:cubicBezTo>
                  <a:pt x="0" y="845555"/>
                  <a:pt x="845555" y="0"/>
                  <a:pt x="18886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DB2B2BD0-4D9A-499D-974A-74D033C7B3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77" r="17264" b="5"/>
          <a:stretch/>
        </p:blipFill>
        <p:spPr>
          <a:xfrm>
            <a:off x="4444356" y="2837001"/>
            <a:ext cx="2057400" cy="2743200"/>
          </a:xfrm>
          <a:custGeom>
            <a:avLst/>
            <a:gdLst>
              <a:gd name="connsiteX0" fmla="*/ 1440180 w 2880360"/>
              <a:gd name="connsiteY0" fmla="*/ 0 h 2880360"/>
              <a:gd name="connsiteX1" fmla="*/ 2880360 w 2880360"/>
              <a:gd name="connsiteY1" fmla="*/ 1440180 h 2880360"/>
              <a:gd name="connsiteX2" fmla="*/ 1440180 w 2880360"/>
              <a:gd name="connsiteY2" fmla="*/ 2880360 h 2880360"/>
              <a:gd name="connsiteX3" fmla="*/ 0 w 2880360"/>
              <a:gd name="connsiteY3" fmla="*/ 1440180 h 2880360"/>
              <a:gd name="connsiteX4" fmla="*/ 1440180 w 2880360"/>
              <a:gd name="connsiteY4" fmla="*/ 0 h 2880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10" descr="A group of people posing for the camera&#10;&#10;Description generated with very high confidence">
            <a:extLst>
              <a:ext uri="{FF2B5EF4-FFF2-40B4-BE49-F238E27FC236}">
                <a16:creationId xmlns:a16="http://schemas.microsoft.com/office/drawing/2014/main" xmlns="" id="{5A3EB1B4-EE49-4D6D-A681-B6402FB0BF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" b="16464"/>
          <a:stretch/>
        </p:blipFill>
        <p:spPr>
          <a:xfrm>
            <a:off x="6014435" y="543341"/>
            <a:ext cx="3025737" cy="3486455"/>
          </a:xfrm>
          <a:custGeom>
            <a:avLst/>
            <a:gdLst>
              <a:gd name="connsiteX0" fmla="*/ 280681 w 4034316"/>
              <a:gd name="connsiteY0" fmla="*/ 0 h 3486455"/>
              <a:gd name="connsiteX1" fmla="*/ 4034316 w 4034316"/>
              <a:gd name="connsiteY1" fmla="*/ 0 h 3486455"/>
              <a:gd name="connsiteX2" fmla="*/ 4034316 w 4034316"/>
              <a:gd name="connsiteY2" fmla="*/ 2800630 h 3486455"/>
              <a:gd name="connsiteX3" fmla="*/ 3874752 w 4034316"/>
              <a:gd name="connsiteY3" fmla="*/ 2945652 h 3486455"/>
              <a:gd name="connsiteX4" fmla="*/ 2368296 w 4034316"/>
              <a:gd name="connsiteY4" fmla="*/ 3486455 h 3486455"/>
              <a:gd name="connsiteX5" fmla="*/ 0 w 4034316"/>
              <a:gd name="connsiteY5" fmla="*/ 1118159 h 3486455"/>
              <a:gd name="connsiteX6" fmla="*/ 186113 w 4034316"/>
              <a:gd name="connsiteY6" fmla="*/ 196311 h 3486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pic>
        <p:nvPicPr>
          <p:cNvPr id="10" name="Picture 9" descr="A person smiling for the camera&#10;&#10;Description generated with high confidence">
            <a:extLst>
              <a:ext uri="{FF2B5EF4-FFF2-40B4-BE49-F238E27FC236}">
                <a16:creationId xmlns:a16="http://schemas.microsoft.com/office/drawing/2014/main" xmlns="" id="{2A59D5F1-04E5-4498-B342-7225B90176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888" r="5639" b="1"/>
          <a:stretch/>
        </p:blipFill>
        <p:spPr>
          <a:xfrm>
            <a:off x="6846967" y="4197216"/>
            <a:ext cx="2297033" cy="2660795"/>
          </a:xfrm>
          <a:custGeom>
            <a:avLst/>
            <a:gdLst>
              <a:gd name="connsiteX0" fmla="*/ 1723644 w 3062710"/>
              <a:gd name="connsiteY0" fmla="*/ 0 h 2660795"/>
              <a:gd name="connsiteX1" fmla="*/ 3053691 w 3062710"/>
              <a:gd name="connsiteY1" fmla="*/ 627247 h 2660795"/>
              <a:gd name="connsiteX2" fmla="*/ 3062710 w 3062710"/>
              <a:gd name="connsiteY2" fmla="*/ 639308 h 2660795"/>
              <a:gd name="connsiteX3" fmla="*/ 3062710 w 3062710"/>
              <a:gd name="connsiteY3" fmla="*/ 2660795 h 2660795"/>
              <a:gd name="connsiteX4" fmla="*/ 278239 w 3062710"/>
              <a:gd name="connsiteY4" fmla="*/ 2660795 h 2660795"/>
              <a:gd name="connsiteX5" fmla="*/ 208035 w 3062710"/>
              <a:gd name="connsiteY5" fmla="*/ 2545235 h 2660795"/>
              <a:gd name="connsiteX6" fmla="*/ 0 w 3062710"/>
              <a:gd name="connsiteY6" fmla="*/ 1723644 h 2660795"/>
              <a:gd name="connsiteX7" fmla="*/ 1723644 w 3062710"/>
              <a:gd name="connsiteY7" fmla="*/ 0 h 266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2710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062710" y="639308"/>
                </a:lnTo>
                <a:lnTo>
                  <a:pt x="3062710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xmlns="" id="{BB666AB5-5194-4859-BAD0-19F4CFC28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871982"/>
            <a:ext cx="4479235" cy="719357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dirty="0"/>
              <a:t>THANK YOU TO EVERYONE IN THE UHD PAEDIATRIC OUTPATIENT DEPARTMENT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CD99556-3F86-41FF-8745-5B3B565AD3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29100"/>
            <a:ext cx="2247900" cy="26289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671965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9D1BAF-C4E0-46E0-8ACF-39DB0ECE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485" y="352529"/>
            <a:ext cx="7886700" cy="994172"/>
          </a:xfrm>
        </p:spPr>
        <p:txBody>
          <a:bodyPr/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202CE27-DCCF-4F4D-8527-6E7531CE7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70" y="2033334"/>
            <a:ext cx="3531308" cy="27863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Arial "/>
              </a:rPr>
              <a:t>79% overweight children</a:t>
            </a:r>
            <a:r>
              <a:rPr lang="en-GB" sz="2400" dirty="0">
                <a:solidFill>
                  <a:schemeClr val="bg1"/>
                </a:solidFill>
                <a:latin typeface="Arial "/>
                <a:sym typeface="Wingdings" panose="05000000000000000000" pitchFamily="2" charset="2"/>
              </a:rPr>
              <a:t> become </a:t>
            </a:r>
            <a:r>
              <a:rPr lang="en-GB" sz="2400" dirty="0">
                <a:solidFill>
                  <a:schemeClr val="bg1"/>
                </a:solidFill>
                <a:latin typeface="Arial "/>
              </a:rPr>
              <a:t>overweight adults 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Arial "/>
            </a:endParaRP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  <a:latin typeface="Arial "/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  <a:latin typeface="Arial "/>
              </a:rPr>
              <a:t>Children only routinely screened for obesity </a:t>
            </a:r>
            <a:r>
              <a:rPr lang="en-GB" sz="2400" b="1" dirty="0">
                <a:solidFill>
                  <a:schemeClr val="bg1"/>
                </a:solidFill>
                <a:latin typeface="Arial "/>
              </a:rPr>
              <a:t>twice</a:t>
            </a:r>
            <a:r>
              <a:rPr lang="en-GB" sz="2400" dirty="0">
                <a:solidFill>
                  <a:schemeClr val="bg1"/>
                </a:solidFill>
                <a:latin typeface="Arial "/>
              </a:rPr>
              <a:t> through the NCMP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4EE3E2-384B-433D-B15D-B6077AAAABCB}"/>
              </a:ext>
            </a:extLst>
          </p:cNvPr>
          <p:cNvSpPr txBox="1"/>
          <p:nvPr/>
        </p:nvSpPr>
        <p:spPr>
          <a:xfrm>
            <a:off x="333955" y="5289358"/>
            <a:ext cx="38176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u="sng" dirty="0">
                <a:solidFill>
                  <a:schemeClr val="bg1"/>
                </a:solidFill>
              </a:rPr>
              <a:t>References:</a:t>
            </a:r>
            <a:r>
              <a:rPr lang="en-US" sz="1050" dirty="0">
                <a:solidFill>
                  <a:schemeClr val="bg1"/>
                </a:solidFill>
              </a:rPr>
              <a:t>Northern Ireland Statistics and Research Agency. Overweight and Obese Children by Trust area- 2012 &amp; </a:t>
            </a:r>
            <a:r>
              <a:rPr lang="en-US" sz="1050" dirty="0" err="1">
                <a:solidFill>
                  <a:schemeClr val="bg1"/>
                </a:solidFill>
              </a:rPr>
              <a:t>N.Ireland</a:t>
            </a:r>
            <a:r>
              <a:rPr lang="en-US" sz="1050" dirty="0">
                <a:solidFill>
                  <a:schemeClr val="bg1"/>
                </a:solidFill>
              </a:rPr>
              <a:t> Health Survey- published October 2017 </a:t>
            </a:r>
            <a:endParaRPr lang="en-GB" sz="1050" dirty="0">
              <a:solidFill>
                <a:schemeClr val="bg1"/>
              </a:solidFill>
            </a:endParaRPr>
          </a:p>
        </p:txBody>
      </p:sp>
      <p:grpSp>
        <p:nvGrpSpPr>
          <p:cNvPr id="9" name="Group 3">
            <a:extLst>
              <a:ext uri="{FF2B5EF4-FFF2-40B4-BE49-F238E27FC236}">
                <a16:creationId xmlns:a16="http://schemas.microsoft.com/office/drawing/2014/main" xmlns="" id="{41273D8B-E09D-4387-B162-2FB624A9F15A}"/>
              </a:ext>
            </a:extLst>
          </p:cNvPr>
          <p:cNvGrpSpPr>
            <a:grpSpLocks/>
          </p:cNvGrpSpPr>
          <p:nvPr/>
        </p:nvGrpSpPr>
        <p:grpSpPr bwMode="auto">
          <a:xfrm>
            <a:off x="4108174" y="1060174"/>
            <a:ext cx="4692926" cy="4494806"/>
            <a:chOff x="0" y="0"/>
            <a:chExt cx="9209630" cy="6923088"/>
          </a:xfrm>
        </p:grpSpPr>
        <p:grpSp>
          <p:nvGrpSpPr>
            <p:cNvPr id="12" name="Group 1">
              <a:extLst>
                <a:ext uri="{FF2B5EF4-FFF2-40B4-BE49-F238E27FC236}">
                  <a16:creationId xmlns:a16="http://schemas.microsoft.com/office/drawing/2014/main" xmlns="" id="{FF4148C9-BD06-4004-BDD9-6DE03D499B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209630" cy="6923088"/>
              <a:chOff x="0" y="0"/>
              <a:chExt cx="9209630" cy="6923088"/>
            </a:xfrm>
          </p:grpSpPr>
          <p:pic>
            <p:nvPicPr>
              <p:cNvPr id="14" name="Picture 11">
                <a:extLst>
                  <a:ext uri="{FF2B5EF4-FFF2-40B4-BE49-F238E27FC236}">
                    <a16:creationId xmlns:a16="http://schemas.microsoft.com/office/drawing/2014/main" xmlns="" id="{561F32B7-D230-4859-8EE9-5AD7A1D34C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010150" cy="6923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" name="AutoShape 2" descr="Image result for fat child silhouette">
                <a:hlinkClick r:id="rId3"/>
                <a:extLst>
                  <a:ext uri="{FF2B5EF4-FFF2-40B4-BE49-F238E27FC236}">
                    <a16:creationId xmlns:a16="http://schemas.microsoft.com/office/drawing/2014/main" xmlns="" id="{75D347CD-E0DA-49ED-B77F-C00B09184C6E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1671638" y="528638"/>
                <a:ext cx="5800725" cy="580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1350">
                  <a:latin typeface="Calibri" panose="020F0502020204030204" pitchFamily="34" charset="0"/>
                </a:endParaRPr>
              </a:p>
            </p:txBody>
          </p:sp>
          <p:pic>
            <p:nvPicPr>
              <p:cNvPr id="16" name="Picture 10" descr="A picture containing indoor, device, black, gauge&#10;&#10;Description generated with very high confidence">
                <a:extLst>
                  <a:ext uri="{FF2B5EF4-FFF2-40B4-BE49-F238E27FC236}">
                    <a16:creationId xmlns:a16="http://schemas.microsoft.com/office/drawing/2014/main" xmlns="" id="{6E8B1431-B4CA-4DE0-8AAD-A119104A09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7630" y="3493759"/>
                <a:ext cx="4572000" cy="3429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0" descr="A picture containing indoor, table&#10;&#10;Description generated with high confidence">
                <a:extLst>
                  <a:ext uri="{FF2B5EF4-FFF2-40B4-BE49-F238E27FC236}">
                    <a16:creationId xmlns:a16="http://schemas.microsoft.com/office/drawing/2014/main" xmlns="" id="{68000790-7922-41FC-A396-D8F7F1A266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1" y="0"/>
                <a:ext cx="4572000" cy="4014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E039A306-06EB-461F-ABB8-4B2F2F20CA0C}"/>
                </a:ext>
              </a:extLst>
            </p:cNvPr>
            <p:cNvSpPr/>
            <p:nvPr/>
          </p:nvSpPr>
          <p:spPr>
            <a:xfrm>
              <a:off x="1381206" y="2254250"/>
              <a:ext cx="7828424" cy="2219325"/>
            </a:xfrm>
            <a:prstGeom prst="roundRect">
              <a:avLst/>
            </a:prstGeom>
            <a:solidFill>
              <a:schemeClr val="tx1">
                <a:lumMod val="85000"/>
                <a:lumOff val="15000"/>
                <a:alpha val="8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22% of P1 and 28% of P7 pupils in SEHSCT are obese or overweight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9951CF4-9020-44C3-B594-C418969F3786}"/>
              </a:ext>
            </a:extLst>
          </p:cNvPr>
          <p:cNvSpPr/>
          <p:nvPr/>
        </p:nvSpPr>
        <p:spPr>
          <a:xfrm>
            <a:off x="6437243" y="1059345"/>
            <a:ext cx="2335696" cy="337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Fatty liver disease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33513F6-F569-4D18-BAF3-971802C26194}"/>
              </a:ext>
            </a:extLst>
          </p:cNvPr>
          <p:cNvSpPr/>
          <p:nvPr/>
        </p:nvSpPr>
        <p:spPr>
          <a:xfrm>
            <a:off x="6624430" y="5190710"/>
            <a:ext cx="2186609" cy="362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Hypertension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032C8A44-9995-447D-B4B8-558BA61C5944}"/>
              </a:ext>
            </a:extLst>
          </p:cNvPr>
          <p:cNvSpPr/>
          <p:nvPr/>
        </p:nvSpPr>
        <p:spPr>
          <a:xfrm>
            <a:off x="4108175" y="5190711"/>
            <a:ext cx="2521226" cy="3627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Bullying, depression, anxiety</a:t>
            </a:r>
          </a:p>
        </p:txBody>
      </p:sp>
      <p:pic>
        <p:nvPicPr>
          <p:cNvPr id="18" name="Picture 17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0FC88F6E-BE82-4A7D-8F18-2FCE4AA496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00748"/>
            <a:ext cx="9144000" cy="8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87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xmlns="" id="{B92729AD-BDCB-4DF8-802E-697698580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7148" y="1737691"/>
            <a:ext cx="1391478" cy="99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E628F7-4A06-4651-8A27-919DF6E1B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69" y="320759"/>
            <a:ext cx="7947122" cy="994172"/>
          </a:xfrm>
        </p:spPr>
        <p:txBody>
          <a:bodyPr>
            <a:noAutofit/>
          </a:bodyPr>
          <a:lstStyle/>
          <a:p>
            <a:r>
              <a:rPr lang="en-GB" sz="3000" b="1" dirty="0">
                <a:solidFill>
                  <a:schemeClr val="bg1"/>
                </a:solidFill>
                <a:latin typeface="Arial Black" panose="020B0A04020102020204" pitchFamily="34" charset="0"/>
              </a:rPr>
              <a:t>Background: N. Ireland State of Child Health Report 2017 </a:t>
            </a:r>
            <a:r>
              <a:rPr lang="en-GB" sz="3000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3C7C6E81-C77D-433B-A736-BBC478B649B7}"/>
              </a:ext>
            </a:extLst>
          </p:cNvPr>
          <p:cNvSpPr/>
          <p:nvPr/>
        </p:nvSpPr>
        <p:spPr>
          <a:xfrm>
            <a:off x="516835" y="1683026"/>
            <a:ext cx="6164579" cy="3829878"/>
          </a:xfrm>
          <a:prstGeom prst="wedgeRectCallout">
            <a:avLst>
              <a:gd name="adj1" fmla="val -20379"/>
              <a:gd name="adj2" fmla="val 5775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“Make every contact count by having that difficult conversation with patients (regardless of age) who are overweight”</a:t>
            </a:r>
          </a:p>
          <a:p>
            <a:endParaRPr lang="en-GB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Increase the frequency of screening points”</a:t>
            </a:r>
          </a:p>
          <a:p>
            <a:endParaRPr lang="en-GB" altLang="en-US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“HSC Boards should commission services for children who are  overweight or obese to lose weight</a:t>
            </a:r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</p:txBody>
      </p:sp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59EFB6E3-EF73-435F-8F80-34A67C63FE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0748"/>
            <a:ext cx="9144000" cy="8572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D7F1A0-0433-4D46-8581-A0CEDBCF67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5006" y="2849217"/>
            <a:ext cx="1921185" cy="268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0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C9BA4B-1B5D-422F-A341-BCE76E5EB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  <a:latin typeface="Arial "/>
              </a:rPr>
              <a:t>Literature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0A52C-709A-4327-BE01-35BAEDC0A4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490" y="1801504"/>
            <a:ext cx="7529806" cy="226691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9600" dirty="0">
                <a:solidFill>
                  <a:schemeClr val="bg1"/>
                </a:solidFill>
                <a:latin typeface="Arial "/>
              </a:rPr>
              <a:t>Poor recognition by  parents &amp; doctors of childhood obesity </a:t>
            </a:r>
          </a:p>
          <a:p>
            <a:pPr marL="0" indent="0">
              <a:buNone/>
            </a:pPr>
            <a:endParaRPr lang="en-GB" sz="9600" dirty="0">
              <a:solidFill>
                <a:schemeClr val="bg1"/>
              </a:solidFill>
              <a:latin typeface="Arial "/>
            </a:endParaRPr>
          </a:p>
          <a:p>
            <a:pPr marL="0" indent="0">
              <a:buNone/>
            </a:pPr>
            <a:r>
              <a:rPr lang="en-GB" sz="9600" dirty="0">
                <a:solidFill>
                  <a:schemeClr val="bg1"/>
                </a:solidFill>
                <a:latin typeface="Arial "/>
              </a:rPr>
              <a:t>Elk et al (2015): Only 20.4% of overweight/ obese children presenting to OPC were recognised.</a:t>
            </a:r>
          </a:p>
          <a:p>
            <a:pPr marL="0" indent="0">
              <a:buNone/>
            </a:pPr>
            <a:endParaRPr lang="en-GB" sz="9600" dirty="0">
              <a:solidFill>
                <a:schemeClr val="bg1"/>
              </a:solidFill>
              <a:latin typeface="Arial "/>
            </a:endParaRPr>
          </a:p>
          <a:p>
            <a:pPr marL="0" indent="0">
              <a:buNone/>
            </a:pPr>
            <a:r>
              <a:rPr lang="en-GB" sz="9600" b="1" dirty="0">
                <a:solidFill>
                  <a:schemeClr val="bg1"/>
                </a:solidFill>
                <a:latin typeface="Arial "/>
              </a:rPr>
              <a:t>UHD Audit 2017 : how many overweight and obese children were recognised in our paediatric OP?</a:t>
            </a:r>
          </a:p>
          <a:p>
            <a:endParaRPr lang="en-GB" dirty="0">
              <a:solidFill>
                <a:srgbClr val="002060"/>
              </a:solidFill>
              <a:latin typeface="Arial "/>
            </a:endParaRP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</a:rPr>
              <a:t>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53C986B9-EC73-43A8-9106-2C974C1D6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0705" y="5678689"/>
            <a:ext cx="649128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50" b="1" dirty="0">
                <a:solidFill>
                  <a:schemeClr val="bg1"/>
                </a:solidFill>
                <a:latin typeface="Arial "/>
              </a:rPr>
              <a:t>*Elk et al, Archives of Disease in Childhood. Volume 100, Issue Supplement 3. 2015</a:t>
            </a:r>
            <a:r>
              <a:rPr lang="en-GB" altLang="en-US" sz="105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D28E5E-960B-452A-B946-8C24093C2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4" y="136176"/>
            <a:ext cx="1859503" cy="1330483"/>
          </a:xfrm>
          <a:prstGeom prst="rect">
            <a:avLst/>
          </a:prstGeom>
        </p:spPr>
      </p:pic>
      <p:pic>
        <p:nvPicPr>
          <p:cNvPr id="7" name="Picture 6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3E10D2E7-2FB7-492A-81ED-CDE21CEF0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0748"/>
            <a:ext cx="9144000" cy="85725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D5128CD7-2B10-4D80-9B54-57C18F140A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509857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b="1" dirty="0">
              <a:solidFill>
                <a:srgbClr val="002060"/>
              </a:solidFill>
              <a:latin typeface="Arial "/>
            </a:endParaRPr>
          </a:p>
        </p:txBody>
      </p:sp>
    </p:spTree>
    <p:extLst>
      <p:ext uri="{BB962C8B-B14F-4D97-AF65-F5344CB8AC3E}">
        <p14:creationId xmlns:p14="http://schemas.microsoft.com/office/powerpoint/2010/main" val="92581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E59FF99-7499-48F1-BCC0-33EACEDA8796}"/>
              </a:ext>
            </a:extLst>
          </p:cNvPr>
          <p:cNvSpPr txBox="1"/>
          <p:nvPr/>
        </p:nvSpPr>
        <p:spPr>
          <a:xfrm>
            <a:off x="184639" y="1470673"/>
            <a:ext cx="5169239" cy="3377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week snapshot audit 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Paediatric Outpatient Population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Height &amp; Weight collected 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 BMI plotting performed</a:t>
            </a:r>
          </a:p>
          <a:p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 notes pulled &amp; reviewed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 Collaboration 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Comparison with NCMP data</a:t>
            </a:r>
          </a:p>
          <a:p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Questionnaires </a:t>
            </a:r>
          </a:p>
          <a:p>
            <a:endParaRPr lang="en-GB" sz="1350" dirty="0"/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xmlns="" id="{56A99AD2-D88D-48CB-9399-63C3109DC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437">
            <a:off x="6470173" y="2655778"/>
            <a:ext cx="2258889" cy="193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xmlns="" id="{C765711E-4E3A-4B07-8397-93B7F1274E64}"/>
              </a:ext>
            </a:extLst>
          </p:cNvPr>
          <p:cNvSpPr/>
          <p:nvPr/>
        </p:nvSpPr>
        <p:spPr bwMode="auto">
          <a:xfrm rot="21289064" flipH="1">
            <a:off x="6282414" y="4068482"/>
            <a:ext cx="2722943" cy="421393"/>
          </a:xfrm>
          <a:prstGeom prst="ellipse">
            <a:avLst/>
          </a:prstGeom>
          <a:noFill/>
          <a:ln w="133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35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A24F82-9006-4B89-A5F9-E4DD4E5C3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5040815"/>
            <a:ext cx="3794056" cy="712788"/>
          </a:xfrm>
          <a:prstGeom prst="rect">
            <a:avLst/>
          </a:prstGeom>
        </p:spPr>
      </p:pic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CF61A46E-B779-4527-8E15-F1C47605C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00748"/>
            <a:ext cx="9144000" cy="85725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EC75AFD-05F5-4878-874B-D78BC375C787}"/>
              </a:ext>
            </a:extLst>
          </p:cNvPr>
          <p:cNvSpPr/>
          <p:nvPr/>
        </p:nvSpPr>
        <p:spPr>
          <a:xfrm>
            <a:off x="332512" y="448125"/>
            <a:ext cx="7189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Ulster Hospital OP Audit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FF0A01C-F561-47DB-904C-679EA7F7A2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890" y="2988348"/>
            <a:ext cx="1688405" cy="18884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0147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641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1F3CB5A-E5B0-4EC9-AC0D-93F90E986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425194"/>
            <a:ext cx="8178799" cy="400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2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CE56E24-5948-413B-B57B-C07108D3C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00" y="1130669"/>
            <a:ext cx="8780989" cy="3997922"/>
          </a:xfrm>
          <a:prstGeom prst="rect">
            <a:avLst/>
          </a:prstGeom>
        </p:spPr>
      </p:pic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E42480CB-3421-479D-BF2E-6AFE5DF43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0748"/>
            <a:ext cx="9144000" cy="8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22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71B25C-3B38-40CE-ADD7-1D07848B8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1"/>
                </a:solidFill>
              </a:rPr>
              <a:t>What did parents think?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C5591FE-6F9A-4BEC-9EE1-FF59BD9BE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8343072" cy="4351338"/>
          </a:xfrm>
        </p:spPr>
        <p:txBody>
          <a:bodyPr/>
          <a:lstStyle/>
          <a:p>
            <a:pPr marL="0" indent="0">
              <a:buNone/>
            </a:pPr>
            <a:r>
              <a:rPr lang="en-GB" altLang="en-US" b="1" dirty="0">
                <a:solidFill>
                  <a:srgbClr val="FF0000"/>
                </a:solidFill>
              </a:rPr>
              <a:t>100% </a:t>
            </a:r>
            <a:r>
              <a:rPr lang="en-GB" altLang="en-US" dirty="0">
                <a:solidFill>
                  <a:schemeClr val="bg1"/>
                </a:solidFill>
              </a:rPr>
              <a:t>of parents said the doctor seeing their child in OPC should recognise overweight/obese children &amp; discuss this with parents</a:t>
            </a:r>
          </a:p>
          <a:p>
            <a:pPr marL="0" indent="0">
              <a:buNone/>
            </a:pPr>
            <a:endParaRPr lang="en-GB" alt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altLang="en-US" b="1" dirty="0">
                <a:solidFill>
                  <a:srgbClr val="FF0000"/>
                </a:solidFill>
              </a:rPr>
              <a:t>100% </a:t>
            </a:r>
            <a:r>
              <a:rPr lang="en-GB" altLang="en-US" dirty="0">
                <a:solidFill>
                  <a:schemeClr val="bg1"/>
                </a:solidFill>
              </a:rPr>
              <a:t>of parents believe healthcare professionals should receive specialist training to address childhood obesity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6312CDF-F94C-4710-ABAA-9B63DF8F8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0453" y="4890053"/>
            <a:ext cx="5071747" cy="952829"/>
          </a:xfrm>
          <a:prstGeom prst="rect">
            <a:avLst/>
          </a:prstGeom>
        </p:spPr>
      </p:pic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251D4FFE-F062-4300-8BF1-0551801E3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0748"/>
            <a:ext cx="9144000" cy="85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20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4759</TotalTime>
  <Words>976</Words>
  <Application>Microsoft Office PowerPoint</Application>
  <PresentationFormat>On-screen Show (4:3)</PresentationFormat>
  <Paragraphs>163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Background </vt:lpstr>
      <vt:lpstr>Background: N. Ireland State of Child Health Report 2017  </vt:lpstr>
      <vt:lpstr>Literature Search</vt:lpstr>
      <vt:lpstr>PowerPoint Presentation</vt:lpstr>
      <vt:lpstr>PowerPoint Presentation</vt:lpstr>
      <vt:lpstr>PowerPoint Presentation</vt:lpstr>
      <vt:lpstr>What did parents think?</vt:lpstr>
      <vt:lpstr>PowerPoint Presentation</vt:lpstr>
      <vt:lpstr>Make it Count</vt:lpstr>
      <vt:lpstr>Outcome Measures</vt:lpstr>
      <vt:lpstr>Process Measures</vt:lpstr>
      <vt:lpstr>  Focused discussion groups &amp; Questionnaires   (45 doctors/nurses/HCPs)</vt:lpstr>
      <vt:lpstr>PowerPoint Presentation</vt:lpstr>
      <vt:lpstr>PowerPoint Presentation</vt:lpstr>
      <vt:lpstr>100% of children in RRU OP now have heights recorded</vt:lpstr>
      <vt:lpstr>PowerPoint Presentation</vt:lpstr>
      <vt:lpstr>PDSA 1  Education &amp;  Awareness via email &amp; presentations</vt:lpstr>
      <vt:lpstr>PDSA 4  Introduction of RCPCH app &amp; IPADS </vt:lpstr>
      <vt:lpstr>PDSA 8  Celebrating Success  in May 2018 </vt:lpstr>
      <vt:lpstr>PowerPoint Presentation</vt:lpstr>
      <vt:lpstr>BMI plotting in Friday OPC </vt:lpstr>
      <vt:lpstr>Balancing Measures: Response  </vt:lpstr>
      <vt:lpstr>Difficult Conversations Training </vt:lpstr>
      <vt:lpstr>Next Steps?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Kelly, Linda</cp:lastModifiedBy>
  <cp:revision>114</cp:revision>
  <dcterms:created xsi:type="dcterms:W3CDTF">2018-03-14T21:17:10Z</dcterms:created>
  <dcterms:modified xsi:type="dcterms:W3CDTF">2018-05-21T12:16:21Z</dcterms:modified>
</cp:coreProperties>
</file>