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3051"/>
    <a:srgbClr val="B04472"/>
    <a:srgbClr val="507BC8"/>
    <a:srgbClr val="E1B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5" autoAdjust="0"/>
    <p:restoredTop sz="96047" autoAdjust="0"/>
  </p:normalViewPr>
  <p:slideViewPr>
    <p:cSldViewPr snapToGrid="0">
      <p:cViewPr>
        <p:scale>
          <a:sx n="100" d="100"/>
          <a:sy n="100" d="100"/>
        </p:scale>
        <p:origin x="1140" y="-8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9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53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3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5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55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5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3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86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2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0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C696C-7304-4B52-B22A-9B5940E60395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244C-C124-4B35-BD09-EF7D4D32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0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emf"/><Relationship Id="rId3" Type="http://schemas.openxmlformats.org/officeDocument/2006/relationships/image" Target="../media/image2.png"/><Relationship Id="rId21" Type="http://schemas.openxmlformats.org/officeDocument/2006/relationships/image" Target="../media/image17.jpg"/><Relationship Id="rId7" Type="http://schemas.openxmlformats.org/officeDocument/2006/relationships/hyperlink" Target="mailto:rGerard.Enright@southerntrust.hscni.net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hyperlink" Target="mailto:Julianne.Lee@southerntrust.hscni.net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Una.Hughes@southerntrust.hscni.net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.emf"/><Relationship Id="rId10" Type="http://schemas.openxmlformats.org/officeDocument/2006/relationships/image" Target="../media/image6.emf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" y="1375780"/>
            <a:ext cx="30275213" cy="20849237"/>
          </a:xfrm>
          <a:prstGeom prst="rect">
            <a:avLst/>
          </a:prstGeom>
          <a:solidFill>
            <a:srgbClr val="E1B1C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39">
              <a:solidFill>
                <a:srgbClr val="B0447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5548"/>
            <a:ext cx="30275213" cy="4499184"/>
          </a:xfrm>
          <a:prstGeom prst="rect">
            <a:avLst/>
          </a:prstGeom>
          <a:solidFill>
            <a:srgbClr val="B04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39"/>
          </a:p>
        </p:txBody>
      </p:sp>
      <p:sp>
        <p:nvSpPr>
          <p:cNvPr id="5" name="TextBox 4"/>
          <p:cNvSpPr txBox="1"/>
          <p:nvPr/>
        </p:nvSpPr>
        <p:spPr>
          <a:xfrm>
            <a:off x="0" y="90365"/>
            <a:ext cx="27152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Competence, Confidence and Complex Needs</a:t>
            </a:r>
            <a:endParaRPr lang="en-GB" sz="9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7634" y="2274536"/>
            <a:ext cx="12635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Hughes		Children’s Nursing Services Training Coordinator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Julianne Lee		Lead Nurse Community Children’s Nursing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Gerard Enright	Quality Improvement Lead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231" y="2757108"/>
            <a:ext cx="3989270" cy="10485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3972091"/>
            <a:ext cx="30275213" cy="1908750"/>
          </a:xfrm>
          <a:prstGeom prst="rect">
            <a:avLst/>
          </a:prstGeom>
          <a:solidFill>
            <a:srgbClr val="7C30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39"/>
          </a:p>
        </p:txBody>
      </p:sp>
      <p:sp>
        <p:nvSpPr>
          <p:cNvPr id="11" name="TextBox 10"/>
          <p:cNvSpPr txBox="1"/>
          <p:nvPr/>
        </p:nvSpPr>
        <p:spPr>
          <a:xfrm>
            <a:off x="2693123" y="3997681"/>
            <a:ext cx="27582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sz="5000" b="1" dirty="0" smtClean="0">
                <a:solidFill>
                  <a:schemeClr val="lt1"/>
                </a:solidFill>
              </a:rPr>
              <a:t>To </a:t>
            </a:r>
            <a:r>
              <a:rPr lang="en-GB" sz="5000" b="1" dirty="0">
                <a:solidFill>
                  <a:schemeClr val="lt1"/>
                </a:solidFill>
              </a:rPr>
              <a:t>ensure just-in-time </a:t>
            </a:r>
            <a:r>
              <a:rPr lang="en-GB" sz="5000" b="1" dirty="0" smtClean="0">
                <a:solidFill>
                  <a:schemeClr val="lt1"/>
                </a:solidFill>
              </a:rPr>
              <a:t>training, </a:t>
            </a:r>
            <a:r>
              <a:rPr lang="en-GB" sz="5000" b="1" dirty="0">
                <a:solidFill>
                  <a:schemeClr val="lt1"/>
                </a:solidFill>
              </a:rPr>
              <a:t>required for the safe care of children with nursing needs at home, school and </a:t>
            </a:r>
            <a:r>
              <a:rPr lang="en-GB" sz="5000" b="1" dirty="0" smtClean="0">
                <a:solidFill>
                  <a:schemeClr val="lt1"/>
                </a:solidFill>
              </a:rPr>
              <a:t>in community settings, </a:t>
            </a:r>
            <a:r>
              <a:rPr lang="en-GB" sz="5000" b="1" dirty="0">
                <a:solidFill>
                  <a:schemeClr val="lt1"/>
                </a:solidFill>
              </a:rPr>
              <a:t>is engaging, easily accessible and expedites </a:t>
            </a:r>
            <a:r>
              <a:rPr lang="en-GB" sz="5000" b="1" dirty="0" smtClean="0">
                <a:solidFill>
                  <a:schemeClr val="lt1"/>
                </a:solidFill>
              </a:rPr>
              <a:t>integration.</a:t>
            </a:r>
            <a:endParaRPr lang="en-GB" sz="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490" y="4204210"/>
            <a:ext cx="217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en-GB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9862" y="6264796"/>
            <a:ext cx="8087769" cy="70380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39"/>
          </a:p>
        </p:txBody>
      </p:sp>
      <p:sp>
        <p:nvSpPr>
          <p:cNvPr id="15" name="TextBox 14"/>
          <p:cNvSpPr txBox="1"/>
          <p:nvPr/>
        </p:nvSpPr>
        <p:spPr>
          <a:xfrm>
            <a:off x="367254" y="6242770"/>
            <a:ext cx="324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C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104E075-6082-6F40-8A75-7B7B72A76AC9}"/>
              </a:ext>
            </a:extLst>
          </p:cNvPr>
          <p:cNvSpPr/>
          <p:nvPr/>
        </p:nvSpPr>
        <p:spPr>
          <a:xfrm>
            <a:off x="421357" y="7587873"/>
            <a:ext cx="7850495" cy="1667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49280">
              <a:defRPr/>
            </a:pPr>
            <a:endParaRPr lang="en-GB" sz="1081" kern="0" dirty="0">
              <a:solidFill>
                <a:srgbClr val="F6F8FB"/>
              </a:solidFill>
              <a:latin typeface="Arial" panose="020B0604020202020204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DCD85829-863E-B74A-9840-E474059DB3A6}"/>
              </a:ext>
            </a:extLst>
          </p:cNvPr>
          <p:cNvSpPr txBox="1">
            <a:spLocks/>
          </p:cNvSpPr>
          <p:nvPr/>
        </p:nvSpPr>
        <p:spPr>
          <a:xfrm>
            <a:off x="491357" y="7008733"/>
            <a:ext cx="7133735" cy="50865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54928" tIns="27464" rIns="54928" bIns="27464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2B4CB"/>
              </a:buClr>
              <a:buNone/>
            </a:pPr>
            <a:r>
              <a:rPr lang="en-GB" sz="2800" b="1" dirty="0">
                <a:solidFill>
                  <a:srgbClr val="02AEC5">
                    <a:lumMod val="50000"/>
                  </a:srgbClr>
                </a:solidFill>
                <a:latin typeface="Arial" panose="020B0604020202020204"/>
              </a:rPr>
              <a:t>Evidencing the need for improvement</a:t>
            </a:r>
            <a:endParaRPr lang="en-GB" sz="2400" b="1" dirty="0">
              <a:solidFill>
                <a:srgbClr val="02AEC5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522669" y="2812903"/>
            <a:ext cx="920214" cy="92021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478325" y="2698727"/>
            <a:ext cx="6953358" cy="157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3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GB" sz="2403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3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Una.Hughes@southerntrust.hscni.net</a:t>
            </a:r>
            <a:endParaRPr lang="en-GB" sz="2403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3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GB" sz="2403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Julianne.Lee@southerntrust.hscni.net</a:t>
            </a:r>
            <a:endParaRPr lang="en-GB" sz="2403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3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GB" sz="2403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3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Gerard.Enright@southerntrust.hscni.net</a:t>
            </a:r>
            <a:endParaRPr lang="en-GB" sz="2403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3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345623" y="15474082"/>
            <a:ext cx="4852094" cy="35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82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213" y="182913"/>
            <a:ext cx="4241306" cy="2385734"/>
          </a:xfrm>
          <a:prstGeom prst="rect">
            <a:avLst/>
          </a:prstGeom>
        </p:spPr>
      </p:pic>
      <p:sp>
        <p:nvSpPr>
          <p:cNvPr id="70" name="Content Placeholder 5">
            <a:extLst>
              <a:ext uri="{FF2B5EF4-FFF2-40B4-BE49-F238E27FC236}">
                <a16:creationId xmlns:a16="http://schemas.microsoft.com/office/drawing/2014/main" id="{4DF9BE16-DB60-144E-8D15-67D1E01836C7}"/>
              </a:ext>
            </a:extLst>
          </p:cNvPr>
          <p:cNvSpPr txBox="1">
            <a:spLocks/>
          </p:cNvSpPr>
          <p:nvPr/>
        </p:nvSpPr>
        <p:spPr>
          <a:xfrm>
            <a:off x="554624" y="7702880"/>
            <a:ext cx="7818166" cy="14376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54928" tIns="27464" rIns="54928" bIns="27464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nnual theory training is provided for classroom assistants (CA) and healthcare workers (HCW) but due to changing circumstances further training is frequently required for small numbers of staff.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3792" y="9295848"/>
            <a:ext cx="3247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</a:p>
        </p:txBody>
      </p:sp>
      <p:sp>
        <p:nvSpPr>
          <p:cNvPr id="59" name="Content Placeholder 5">
            <a:extLst>
              <a:ext uri="{FF2B5EF4-FFF2-40B4-BE49-F238E27FC236}">
                <a16:creationId xmlns:a16="http://schemas.microsoft.com/office/drawing/2014/main" id="{4DF9BE16-DB60-144E-8D15-67D1E01836C7}"/>
              </a:ext>
            </a:extLst>
          </p:cNvPr>
          <p:cNvSpPr txBox="1">
            <a:spLocks/>
          </p:cNvSpPr>
          <p:nvPr/>
        </p:nvSpPr>
        <p:spPr>
          <a:xfrm>
            <a:off x="546185" y="9902118"/>
            <a:ext cx="7818166" cy="34102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54928" tIns="27464" rIns="54928" bIns="27464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improve access to theory training, consistency of competency checks and alert managers when training updates are required.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24/7 access to theory training for CAs, HCWs and Parents will assist them 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competently and confidently care for children with complex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needs.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support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child’s timely integration into school, community and home life through safe delegation.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489143" y="16313994"/>
            <a:ext cx="11533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63212" y="16754572"/>
            <a:ext cx="1155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60540" y="17777127"/>
            <a:ext cx="1174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595700" y="18960211"/>
            <a:ext cx="1054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328499" y="20071814"/>
            <a:ext cx="9705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328498" y="19589022"/>
            <a:ext cx="9792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465270" y="13689143"/>
            <a:ext cx="8833865" cy="8374546"/>
            <a:chOff x="268197" y="13395208"/>
            <a:chExt cx="8833865" cy="8374546"/>
          </a:xfrm>
        </p:grpSpPr>
        <p:sp>
          <p:nvSpPr>
            <p:cNvPr id="36" name="Rectangle 35"/>
            <p:cNvSpPr/>
            <p:nvPr/>
          </p:nvSpPr>
          <p:spPr>
            <a:xfrm>
              <a:off x="285020" y="13395208"/>
              <a:ext cx="8817042" cy="8374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39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8197" y="13539840"/>
              <a:ext cx="8699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7C30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 of </a:t>
              </a:r>
              <a:r>
                <a:rPr lang="en-GB" sz="3200" b="1" dirty="0" smtClean="0">
                  <a:solidFill>
                    <a:srgbClr val="7C30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 </a:t>
              </a:r>
              <a:r>
                <a:rPr lang="en-GB" sz="3200" b="1" dirty="0">
                  <a:solidFill>
                    <a:srgbClr val="7C30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Programme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83286" y="14714697"/>
              <a:ext cx="667344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640" indent="-274640">
                <a:buFont typeface="Arial" panose="020B0604020202020204" pitchFamily="34" charset="0"/>
                <a:buChar char="•"/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Goal was to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set up online learning with competency database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74640" indent="-27464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 and animate training videos. </a:t>
              </a:r>
            </a:p>
            <a:p>
              <a:pPr marL="274640" indent="-274640">
                <a:buFont typeface="Arial" panose="020B0604020202020204" pitchFamily="34" charset="0"/>
                <a:buChar char="•"/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Identify user friendly software for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animation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74640" indent="-27464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Subscribe to cost effective LMS that everyone could access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4755" y="17245502"/>
              <a:ext cx="5626131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Outcomes:</a:t>
              </a:r>
            </a:p>
            <a:p>
              <a:pPr marL="274640" indent="-27464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LMS identified</a:t>
              </a:r>
            </a:p>
            <a:p>
              <a:pPr marL="274640" indent="-27464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Animation software identified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74640" indent="-274640">
                <a:buFont typeface="Arial" panose="020B0604020202020204" pitchFamily="34" charset="0"/>
                <a:buChar char="•"/>
              </a:pP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74640" indent="-274640">
                <a:buFont typeface="Arial" panose="020B0604020202020204" pitchFamily="34" charset="0"/>
                <a:buChar char="•"/>
              </a:pP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4755" y="14692308"/>
              <a:ext cx="1931396" cy="1931396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499092" y="18897848"/>
              <a:ext cx="8517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Learning</a:t>
              </a:r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74640" indent="-27464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Parents in stakeholder group very keen to have training they could access</a:t>
              </a:r>
            </a:p>
            <a:p>
              <a:pPr marL="274640" indent="-27464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Stakeholder group identified areas to work on that Project team hadn’t considered e.g. “Ask a Question” function. 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74640" indent="-274640">
                <a:buFont typeface="Arial" panose="020B0604020202020204" pitchFamily="34" charset="0"/>
                <a:buChar char="•"/>
              </a:pP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8674822" y="-3062809"/>
            <a:ext cx="7129182" cy="710138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6343693" y="6088904"/>
            <a:ext cx="13705826" cy="5680087"/>
            <a:chOff x="9351469" y="15624798"/>
            <a:chExt cx="12066026" cy="5680087"/>
          </a:xfrm>
        </p:grpSpPr>
        <p:sp>
          <p:nvSpPr>
            <p:cNvPr id="46" name="Rectangle 45"/>
            <p:cNvSpPr/>
            <p:nvPr/>
          </p:nvSpPr>
          <p:spPr>
            <a:xfrm>
              <a:off x="9351469" y="15772218"/>
              <a:ext cx="11880578" cy="5236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39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879754" y="15644778"/>
              <a:ext cx="7396072" cy="683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22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GB" sz="192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034251" y="15624798"/>
              <a:ext cx="1383244" cy="1383244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9616316" y="15800690"/>
              <a:ext cx="2499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7C30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Problems</a:t>
              </a:r>
              <a:endParaRPr lang="en-GB" sz="3200" b="1" dirty="0">
                <a:solidFill>
                  <a:srgbClr val="7C30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767569" y="16534348"/>
              <a:ext cx="5518242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Learning Management System (LMS) used in Trust only suitable for Trust staff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Relatively small numbers initially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Concerns about Information Governance and GDPR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Control over videos, flexibility to modify quickly at low cost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6306376" y="15857176"/>
              <a:ext cx="2499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7C30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GB" sz="3200" b="1" dirty="0">
                <a:solidFill>
                  <a:srgbClr val="7C30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5434816" y="16532888"/>
              <a:ext cx="5258262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Subscribe to LMS which will permit non-Trust staff users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Choose LMS which meets all criteria but is flexible for growth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Discuss with Trust Governance and investigate compliance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Purchase user friendly animation software subscription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39323" y="13689143"/>
            <a:ext cx="12819176" cy="8439337"/>
            <a:chOff x="107164" y="13542157"/>
            <a:chExt cx="12819176" cy="8439337"/>
          </a:xfrm>
        </p:grpSpPr>
        <p:grpSp>
          <p:nvGrpSpPr>
            <p:cNvPr id="64" name="Group 63"/>
            <p:cNvGrpSpPr/>
            <p:nvPr/>
          </p:nvGrpSpPr>
          <p:grpSpPr>
            <a:xfrm>
              <a:off x="107164" y="13542157"/>
              <a:ext cx="12819176" cy="8439337"/>
              <a:chOff x="38439350" y="6763601"/>
              <a:chExt cx="11566083" cy="879147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8439350" y="6763601"/>
                <a:ext cx="11566083" cy="87195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39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464551" y="6867810"/>
                <a:ext cx="5406188" cy="724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solidFill>
                      <a:srgbClr val="7C305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PROCESS</a:t>
                </a:r>
                <a:endParaRPr lang="en-GB" sz="2883" b="1" dirty="0">
                  <a:solidFill>
                    <a:srgbClr val="7C305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8604834" y="7285211"/>
                <a:ext cx="4446971" cy="526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16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Stakeholder Engagement</a:t>
                </a:r>
              </a:p>
            </p:txBody>
          </p:sp>
          <p:pic>
            <p:nvPicPr>
              <p:cNvPr id="30" name="Picture 2" descr="Life QI : Quality Improvement - East London NHS Foundation ...">
                <a:extLst>
                  <a:ext uri="{FF2B5EF4-FFF2-40B4-BE49-F238E27FC236}">
                    <a16:creationId xmlns:a16="http://schemas.microsoft.com/office/drawing/2014/main" id="{E8180DC7-BF8D-9448-ACE3-CF04A7AE55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12317" y="14783202"/>
                <a:ext cx="1974789" cy="77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38472777" y="7919936"/>
                <a:ext cx="7434357" cy="3526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640" indent="-27464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Engagement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CAs, HCWs and Parents</a:t>
                </a:r>
              </a:p>
              <a:p>
                <a:pPr marL="274640" indent="-27464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Engagement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CCNs locally and senior management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Southern Trust</a:t>
                </a:r>
              </a:p>
              <a:p>
                <a:pPr marL="274640" indent="-27464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Close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working relationships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Special and Mainstream schools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74640" indent="-27464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Liaising with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Trust Governance and IT</a:t>
                </a:r>
              </a:p>
              <a:p>
                <a:pPr marL="274640" indent="-27464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Evaluation of training process already in place and interest in online learning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74640" indent="-274640">
                  <a:buFont typeface="Arial" panose="020B0604020202020204" pitchFamily="34" charset="0"/>
                  <a:buChar char="•"/>
                </a:pPr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9565" y="17681998"/>
              <a:ext cx="4979451" cy="373458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28351" y="17594493"/>
              <a:ext cx="5690853" cy="369508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5"/>
            <a:srcRect l="6367"/>
            <a:stretch/>
          </p:blipFill>
          <p:spPr>
            <a:xfrm>
              <a:off x="8479570" y="14059765"/>
              <a:ext cx="4273822" cy="325873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2610581" y="13714486"/>
            <a:ext cx="7248439" cy="8374546"/>
            <a:chOff x="26333381" y="12981852"/>
            <a:chExt cx="7248439" cy="7613192"/>
          </a:xfrm>
        </p:grpSpPr>
        <p:grpSp>
          <p:nvGrpSpPr>
            <p:cNvPr id="89" name="Group 88"/>
            <p:cNvGrpSpPr/>
            <p:nvPr/>
          </p:nvGrpSpPr>
          <p:grpSpPr>
            <a:xfrm>
              <a:off x="26333381" y="12981852"/>
              <a:ext cx="7248439" cy="7613192"/>
              <a:chOff x="39719027" y="15148881"/>
              <a:chExt cx="11156900" cy="995053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9719027" y="15148881"/>
                <a:ext cx="11156900" cy="99505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39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9972727" y="15213694"/>
                <a:ext cx="5406189" cy="764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solidFill>
                      <a:srgbClr val="7C305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NEXT STEPS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9922045" y="16089555"/>
                <a:ext cx="5052045" cy="7853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3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Test LMS and refine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3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3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Create learning videos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3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3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Evaluate improvement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3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Publish the learning and process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3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3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Share online training regionally with CCN Teams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3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3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Share and adapt for other specialities within SHSCT</a:t>
                </a:r>
                <a:endParaRPr lang="en-GB" sz="240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9957600" y="18558645"/>
              <a:ext cx="3513445" cy="1603351"/>
              <a:chOff x="31194151" y="17749074"/>
              <a:chExt cx="3513445" cy="1603351"/>
            </a:xfrm>
          </p:grpSpPr>
          <p:sp>
            <p:nvSpPr>
              <p:cNvPr id="233" name="Rounded Rectangle 232">
                <a:extLst>
                  <a:ext uri="{FF2B5EF4-FFF2-40B4-BE49-F238E27FC236}">
                    <a16:creationId xmlns:a16="http://schemas.microsoft.com/office/drawing/2014/main" id="{F104E075-6082-6F40-8A75-7B7B72A76AC9}"/>
                  </a:ext>
                </a:extLst>
              </p:cNvPr>
              <p:cNvSpPr/>
              <p:nvPr/>
            </p:nvSpPr>
            <p:spPr>
              <a:xfrm>
                <a:off x="31194151" y="17749074"/>
                <a:ext cx="3513445" cy="16033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549280">
                  <a:defRPr/>
                </a:pPr>
                <a:endParaRPr lang="en-GB" sz="1081" kern="0" dirty="0">
                  <a:solidFill>
                    <a:srgbClr val="F6F8FB"/>
                  </a:solidFill>
                  <a:latin typeface="Arial" panose="020B0604020202020204"/>
                </a:endParaRPr>
              </a:p>
            </p:txBody>
          </p:sp>
          <p:sp>
            <p:nvSpPr>
              <p:cNvPr id="1025" name="TextBox 1024"/>
              <p:cNvSpPr txBox="1"/>
              <p:nvPr/>
            </p:nvSpPr>
            <p:spPr>
              <a:xfrm>
                <a:off x="31402459" y="18159312"/>
                <a:ext cx="3133206" cy="75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Thank you to our poster girl, Elsie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6311562" y="11555189"/>
            <a:ext cx="13515327" cy="2064292"/>
            <a:chOff x="-10855966" y="10257421"/>
            <a:chExt cx="13515327" cy="2064292"/>
          </a:xfrm>
        </p:grpSpPr>
        <p:sp>
          <p:nvSpPr>
            <p:cNvPr id="95" name="Rectangle 94"/>
            <p:cNvSpPr/>
            <p:nvPr/>
          </p:nvSpPr>
          <p:spPr>
            <a:xfrm>
              <a:off x="-10855966" y="10257421"/>
              <a:ext cx="13515327" cy="20512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39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-10678156" y="10590559"/>
              <a:ext cx="537738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find out more about our Q Exchange Project please 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can the QR code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1280126" y="10359145"/>
              <a:ext cx="1899236" cy="192239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10" y="10366433"/>
              <a:ext cx="1906773" cy="190677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8"/>
            <a:srcRect r="56257" b="52782"/>
            <a:stretch/>
          </p:blipFill>
          <p:spPr>
            <a:xfrm>
              <a:off x="-3169333" y="10345570"/>
              <a:ext cx="1885566" cy="19495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18253" y="10257421"/>
              <a:ext cx="2064292" cy="2064292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730684" y="14442504"/>
            <a:ext cx="1566808" cy="6462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4" b="23786"/>
          <a:stretch/>
        </p:blipFill>
        <p:spPr>
          <a:xfrm flipH="1">
            <a:off x="26012975" y="14136696"/>
            <a:ext cx="3831782" cy="5118784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8711729" y="6282759"/>
            <a:ext cx="7220325" cy="7008391"/>
            <a:chOff x="-10536508" y="3770022"/>
            <a:chExt cx="7220325" cy="7008391"/>
          </a:xfrm>
        </p:grpSpPr>
        <p:sp>
          <p:nvSpPr>
            <p:cNvPr id="74" name="Rectangle 73"/>
            <p:cNvSpPr/>
            <p:nvPr/>
          </p:nvSpPr>
          <p:spPr>
            <a:xfrm>
              <a:off x="-10536508" y="3770022"/>
              <a:ext cx="7220325" cy="7008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39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-10423805" y="3785741"/>
              <a:ext cx="47725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7C30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DRIVER</a:t>
              </a:r>
            </a:p>
            <a:p>
              <a:r>
                <a:rPr lang="en-GB" sz="3200" b="1" dirty="0" smtClean="0">
                  <a:solidFill>
                    <a:srgbClr val="7C30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DIAGRAM</a:t>
              </a:r>
              <a:endParaRPr lang="en-GB" sz="3200" b="1" dirty="0">
                <a:solidFill>
                  <a:srgbClr val="7C30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88510"/>
              </p:ext>
            </p:extLst>
          </p:nvPr>
        </p:nvGraphicFramePr>
        <p:xfrm>
          <a:off x="8737335" y="6348335"/>
          <a:ext cx="7227578" cy="691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name="Macro-Enabled Worksheet" r:id="rId22" imgW="9763250" imgH="9344025" progId="Excel.SheetMacroEnabled.12">
                  <p:embed/>
                </p:oleObj>
              </mc:Choice>
              <mc:Fallback>
                <p:oleObj name="Macro-Enabled Worksheet" r:id="rId22" imgW="9763250" imgH="9344025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737335" y="6348335"/>
                        <a:ext cx="7227578" cy="6917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0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19733</TotalTime>
  <Words>428</Words>
  <Application>Microsoft Office PowerPoint</Application>
  <PresentationFormat>Custom</PresentationFormat>
  <Paragraphs>70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Wingdings 2</vt:lpstr>
      <vt:lpstr>Office Theme</vt:lpstr>
      <vt:lpstr>Microsoft Excel Macro-Enabled Worksheet</vt:lpstr>
      <vt:lpstr>PowerPoint Presentation</vt:lpstr>
    </vt:vector>
  </TitlesOfParts>
  <Company>SHSCT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Una Hughes</dc:creator>
  <cp:lastModifiedBy>Hughes, Una</cp:lastModifiedBy>
  <cp:revision>144</cp:revision>
  <dcterms:created xsi:type="dcterms:W3CDTF">2022-05-25T09:38:51Z</dcterms:created>
  <dcterms:modified xsi:type="dcterms:W3CDTF">2022-12-21T11:56:42Z</dcterms:modified>
</cp:coreProperties>
</file>