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bin"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Johnsta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56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51920b650_11_87: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g1451920b650_11_87:notes"/>
          <p:cNvSpPr>
            <a:spLocks noGrp="1" noRot="1" noChangeAspect="1"/>
          </p:cNvSpPr>
          <p:nvPr>
            <p:ph type="sldImg" idx="2"/>
          </p:nvPr>
        </p:nvSpPr>
        <p:spPr>
          <a:xfrm>
            <a:off x="1143225" y="685778"/>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Drop the link in the chat: </a:t>
            </a:r>
            <a:endParaRPr/>
          </a:p>
          <a:p>
            <a:pPr marL="0" lvl="0" indent="0" algn="l" rtl="0">
              <a:spcBef>
                <a:spcPts val="0"/>
              </a:spcBef>
              <a:spcAft>
                <a:spcPts val="0"/>
              </a:spcAft>
              <a:buNone/>
            </a:pPr>
            <a:r>
              <a:rPr lang="en-GB"/>
              <a:t>https://www.liberatingstructures.com/22-celebrity-interview/</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 name="Google Shape;21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NOTE: Preferred content slide for webinars to ensure consistency across the SPSP Programmes.</a:t>
            </a:r>
            <a:endParaRPr/>
          </a:p>
        </p:txBody>
      </p:sp>
      <p:sp>
        <p:nvSpPr>
          <p:cNvPr id="223" name="Google Shape;22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Drop the link in the chat: </a:t>
            </a:r>
            <a:endParaRPr/>
          </a:p>
          <a:p>
            <a:pPr marL="0" lvl="0" indent="0" algn="l" rtl="0">
              <a:spcBef>
                <a:spcPts val="0"/>
              </a:spcBef>
              <a:spcAft>
                <a:spcPts val="0"/>
              </a:spcAft>
              <a:buNone/>
            </a:pPr>
            <a:r>
              <a:rPr lang="en-GB"/>
              <a:t>https://www.liberatingstructures.com/14-min-specs/ </a:t>
            </a:r>
            <a:endParaRPr/>
          </a:p>
          <a:p>
            <a:pPr marL="0" lvl="0" indent="0" algn="l" rtl="0">
              <a:spcBef>
                <a:spcPts val="0"/>
              </a:spcBef>
              <a:spcAft>
                <a:spcPts val="0"/>
              </a:spcAft>
              <a:buNone/>
            </a:pPr>
            <a:endParaRPr/>
          </a:p>
        </p:txBody>
      </p:sp>
      <p:sp>
        <p:nvSpPr>
          <p:cNvPr id="243" name="Google Shape;24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Joriam - set up Jam Board</a:t>
            </a:r>
            <a:endParaRPr/>
          </a:p>
        </p:txBody>
      </p:sp>
      <p:sp>
        <p:nvSpPr>
          <p:cNvPr id="251" name="Google Shape;2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451920b650_2_124: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1451920b650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51920b650_11_94: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1451920b650_1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51920b650_11_99: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1451920b650_1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451920b650_11_105:notes"/>
          <p:cNvSpPr txBox="1">
            <a:spLocks noGrp="1"/>
          </p:cNvSpPr>
          <p:nvPr>
            <p:ph type="body" idx="1"/>
          </p:nvPr>
        </p:nvSpPr>
        <p:spPr>
          <a:xfrm>
            <a:off x="685800" y="4343378"/>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1451920b650_1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Jonathan 0 add another couple</a:t>
            </a:r>
            <a:endParaRPr/>
          </a:p>
        </p:txBody>
      </p:sp>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22400" y="420840"/>
            <a:ext cx="11318400" cy="500761"/>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008D80"/>
              </a:buClr>
              <a:buSzPts val="4267"/>
              <a:buFont typeface="Calibri"/>
              <a:buNone/>
              <a:defRPr sz="4267">
                <a:solidFill>
                  <a:srgbClr val="008D8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422401" y="1689100"/>
            <a:ext cx="6067300" cy="452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08D80"/>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rgbClr val="008D80"/>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rgbClr val="008D80"/>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008D80"/>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rgbClr val="008D80"/>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7" name="Google Shape;87;p13"/>
          <p:cNvCxnSpPr/>
          <p:nvPr/>
        </p:nvCxnSpPr>
        <p:spPr>
          <a:xfrm>
            <a:off x="436800" y="1152000"/>
            <a:ext cx="11318400" cy="0"/>
          </a:xfrm>
          <a:prstGeom prst="straightConnector1">
            <a:avLst/>
          </a:prstGeom>
          <a:noFill/>
          <a:ln w="12700" cap="flat" cmpd="sng">
            <a:solidFill>
              <a:srgbClr val="004380"/>
            </a:solidFill>
            <a:prstDash val="solid"/>
            <a:miter lim="800000"/>
            <a:headEnd type="none" w="sm" len="sm"/>
            <a:tailEnd type="none" w="sm" len="sm"/>
          </a:ln>
        </p:spPr>
      </p:cxnSp>
      <p:sp>
        <p:nvSpPr>
          <p:cNvPr id="88" name="Google Shape;88;p13"/>
          <p:cNvSpPr>
            <a:spLocks noGrp="1"/>
          </p:cNvSpPr>
          <p:nvPr>
            <p:ph type="pic" idx="2"/>
          </p:nvPr>
        </p:nvSpPr>
        <p:spPr>
          <a:xfrm>
            <a:off x="7157421" y="1689100"/>
            <a:ext cx="4288716" cy="45212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95"/>
        <p:cNvGrpSpPr/>
        <p:nvPr/>
      </p:nvGrpSpPr>
      <p:grpSpPr>
        <a:xfrm>
          <a:off x="0" y="0"/>
          <a:ext cx="0" cy="0"/>
          <a:chOff x="0" y="0"/>
          <a:chExt cx="0" cy="0"/>
        </a:xfrm>
      </p:grpSpPr>
      <p:sp>
        <p:nvSpPr>
          <p:cNvPr id="96" name="Google Shape;96;p15"/>
          <p:cNvSpPr txBox="1">
            <a:spLocks noGrp="1"/>
          </p:cNvSpPr>
          <p:nvPr>
            <p:ph type="ctrTitle"/>
          </p:nvPr>
        </p:nvSpPr>
        <p:spPr>
          <a:xfrm>
            <a:off x="943389" y="601979"/>
            <a:ext cx="10305220" cy="704425"/>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b="0" i="0">
                <a:solidFill>
                  <a:schemeClr val="dk1"/>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97" name="Google Shape;97;p1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98" name="Google Shape;98;p1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99" name="Google Shape;99;p1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0" name="Google Shape;100;p15"/>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520733" y="225720"/>
            <a:ext cx="9591887" cy="174159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sz="5600" b="1" i="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3" name="Google Shape;103;p16"/>
          <p:cNvSpPr txBox="1">
            <a:spLocks noGrp="1"/>
          </p:cNvSpPr>
          <p:nvPr>
            <p:ph type="body" idx="1"/>
          </p:nvPr>
        </p:nvSpPr>
        <p:spPr>
          <a:xfrm>
            <a:off x="515856" y="1879599"/>
            <a:ext cx="6839373" cy="421555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900"/>
              <a:buNone/>
              <a:defRPr sz="4800" b="1" i="0">
                <a:solidFill>
                  <a:srgbClr val="585858"/>
                </a:solidFill>
                <a:latin typeface="Times New Roman"/>
                <a:ea typeface="Times New Roman"/>
                <a:cs typeface="Times New Roman"/>
                <a:sym typeface="Times New Roman"/>
              </a:defRPr>
            </a:lvl1pPr>
            <a:lvl2pPr marL="914400" lvl="1" indent="-228600" algn="l">
              <a:lnSpc>
                <a:spcPct val="100000"/>
              </a:lnSpc>
              <a:spcBef>
                <a:spcPts val="0"/>
              </a:spcBef>
              <a:spcAft>
                <a:spcPts val="0"/>
              </a:spcAft>
              <a:buSzPts val="1900"/>
              <a:buNone/>
              <a:defRPr/>
            </a:lvl2pPr>
            <a:lvl3pPr marL="1371600" lvl="2" indent="-228600" algn="l">
              <a:lnSpc>
                <a:spcPct val="100000"/>
              </a:lnSpc>
              <a:spcBef>
                <a:spcPts val="0"/>
              </a:spcBef>
              <a:spcAft>
                <a:spcPts val="0"/>
              </a:spcAft>
              <a:buSzPts val="1900"/>
              <a:buNone/>
              <a:defRPr/>
            </a:lvl3pPr>
            <a:lvl4pPr marL="1828800" lvl="3" indent="-228600" algn="l">
              <a:lnSpc>
                <a:spcPct val="100000"/>
              </a:lnSpc>
              <a:spcBef>
                <a:spcPts val="0"/>
              </a:spcBef>
              <a:spcAft>
                <a:spcPts val="0"/>
              </a:spcAft>
              <a:buSzPts val="1900"/>
              <a:buNone/>
              <a:defRPr/>
            </a:lvl4pPr>
            <a:lvl5pPr marL="2286000" lvl="4" indent="-228600" algn="l">
              <a:lnSpc>
                <a:spcPct val="100000"/>
              </a:lnSpc>
              <a:spcBef>
                <a:spcPts val="0"/>
              </a:spcBef>
              <a:spcAft>
                <a:spcPts val="0"/>
              </a:spcAft>
              <a:buSzPts val="1900"/>
              <a:buNone/>
              <a:defRPr/>
            </a:lvl5pPr>
            <a:lvl6pPr marL="2743200" lvl="5" indent="-228600" algn="l">
              <a:lnSpc>
                <a:spcPct val="100000"/>
              </a:lnSpc>
              <a:spcBef>
                <a:spcPts val="0"/>
              </a:spcBef>
              <a:spcAft>
                <a:spcPts val="0"/>
              </a:spcAft>
              <a:buSzPts val="1900"/>
              <a:buNone/>
              <a:defRPr/>
            </a:lvl6pPr>
            <a:lvl7pPr marL="3200400" lvl="6" indent="-228600" algn="l">
              <a:lnSpc>
                <a:spcPct val="100000"/>
              </a:lnSpc>
              <a:spcBef>
                <a:spcPts val="0"/>
              </a:spcBef>
              <a:spcAft>
                <a:spcPts val="0"/>
              </a:spcAft>
              <a:buSzPts val="1900"/>
              <a:buNone/>
              <a:defRPr/>
            </a:lvl7pPr>
            <a:lvl8pPr marL="3657600" lvl="7" indent="-228600" algn="l">
              <a:lnSpc>
                <a:spcPct val="100000"/>
              </a:lnSpc>
              <a:spcBef>
                <a:spcPts val="0"/>
              </a:spcBef>
              <a:spcAft>
                <a:spcPts val="0"/>
              </a:spcAft>
              <a:buSzPts val="1900"/>
              <a:buNone/>
              <a:defRPr/>
            </a:lvl8pPr>
            <a:lvl9pPr marL="4114800" lvl="8" indent="-228600" algn="l">
              <a:lnSpc>
                <a:spcPct val="100000"/>
              </a:lnSpc>
              <a:spcBef>
                <a:spcPts val="0"/>
              </a:spcBef>
              <a:spcAft>
                <a:spcPts val="0"/>
              </a:spcAft>
              <a:buSzPts val="1900"/>
              <a:buNone/>
              <a:defRPr/>
            </a:lvl9pPr>
          </a:lstStyle>
          <a:p>
            <a:endParaRPr/>
          </a:p>
        </p:txBody>
      </p:sp>
      <p:sp>
        <p:nvSpPr>
          <p:cNvPr id="104" name="Google Shape;104;p1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5" name="Google Shape;105;p1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6" name="Google Shape;106;p16"/>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7"/>
        <p:cNvGrpSpPr/>
        <p:nvPr/>
      </p:nvGrpSpPr>
      <p:grpSpPr>
        <a:xfrm>
          <a:off x="0" y="0"/>
          <a:ext cx="0" cy="0"/>
          <a:chOff x="0" y="0"/>
          <a:chExt cx="0" cy="0"/>
        </a:xfrm>
      </p:grpSpPr>
      <p:sp>
        <p:nvSpPr>
          <p:cNvPr id="108" name="Google Shape;108;p1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09" name="Google Shape;109;p1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10" name="Google Shape;110;p17"/>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520733" y="225720"/>
            <a:ext cx="9591887" cy="174159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sz="5600" b="1" i="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13" name="Google Shape;113;p18"/>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900"/>
              <a:buNone/>
              <a:defRPr/>
            </a:lvl1pPr>
            <a:lvl2pPr marL="914400" lvl="1" indent="-228600" algn="l">
              <a:lnSpc>
                <a:spcPct val="100000"/>
              </a:lnSpc>
              <a:spcBef>
                <a:spcPts val="0"/>
              </a:spcBef>
              <a:spcAft>
                <a:spcPts val="0"/>
              </a:spcAft>
              <a:buSzPts val="1900"/>
              <a:buNone/>
              <a:defRPr/>
            </a:lvl2pPr>
            <a:lvl3pPr marL="1371600" lvl="2" indent="-228600" algn="l">
              <a:lnSpc>
                <a:spcPct val="100000"/>
              </a:lnSpc>
              <a:spcBef>
                <a:spcPts val="0"/>
              </a:spcBef>
              <a:spcAft>
                <a:spcPts val="0"/>
              </a:spcAft>
              <a:buSzPts val="1900"/>
              <a:buNone/>
              <a:defRPr/>
            </a:lvl3pPr>
            <a:lvl4pPr marL="1828800" lvl="3" indent="-228600" algn="l">
              <a:lnSpc>
                <a:spcPct val="100000"/>
              </a:lnSpc>
              <a:spcBef>
                <a:spcPts val="0"/>
              </a:spcBef>
              <a:spcAft>
                <a:spcPts val="0"/>
              </a:spcAft>
              <a:buSzPts val="1900"/>
              <a:buNone/>
              <a:defRPr/>
            </a:lvl4pPr>
            <a:lvl5pPr marL="2286000" lvl="4" indent="-228600" algn="l">
              <a:lnSpc>
                <a:spcPct val="100000"/>
              </a:lnSpc>
              <a:spcBef>
                <a:spcPts val="0"/>
              </a:spcBef>
              <a:spcAft>
                <a:spcPts val="0"/>
              </a:spcAft>
              <a:buSzPts val="1900"/>
              <a:buNone/>
              <a:defRPr/>
            </a:lvl5pPr>
            <a:lvl6pPr marL="2743200" lvl="5" indent="-228600" algn="l">
              <a:lnSpc>
                <a:spcPct val="100000"/>
              </a:lnSpc>
              <a:spcBef>
                <a:spcPts val="0"/>
              </a:spcBef>
              <a:spcAft>
                <a:spcPts val="0"/>
              </a:spcAft>
              <a:buSzPts val="1900"/>
              <a:buNone/>
              <a:defRPr/>
            </a:lvl6pPr>
            <a:lvl7pPr marL="3200400" lvl="6" indent="-228600" algn="l">
              <a:lnSpc>
                <a:spcPct val="100000"/>
              </a:lnSpc>
              <a:spcBef>
                <a:spcPts val="0"/>
              </a:spcBef>
              <a:spcAft>
                <a:spcPts val="0"/>
              </a:spcAft>
              <a:buSzPts val="1900"/>
              <a:buNone/>
              <a:defRPr/>
            </a:lvl7pPr>
            <a:lvl8pPr marL="3657600" lvl="7" indent="-228600" algn="l">
              <a:lnSpc>
                <a:spcPct val="100000"/>
              </a:lnSpc>
              <a:spcBef>
                <a:spcPts val="0"/>
              </a:spcBef>
              <a:spcAft>
                <a:spcPts val="0"/>
              </a:spcAft>
              <a:buSzPts val="1900"/>
              <a:buNone/>
              <a:defRPr/>
            </a:lvl8pPr>
            <a:lvl9pPr marL="4114800" lvl="8" indent="-228600" algn="l">
              <a:lnSpc>
                <a:spcPct val="100000"/>
              </a:lnSpc>
              <a:spcBef>
                <a:spcPts val="0"/>
              </a:spcBef>
              <a:spcAft>
                <a:spcPts val="0"/>
              </a:spcAft>
              <a:buSzPts val="1900"/>
              <a:buNone/>
              <a:defRPr/>
            </a:lvl9pPr>
          </a:lstStyle>
          <a:p>
            <a:endParaRPr/>
          </a:p>
        </p:txBody>
      </p:sp>
      <p:sp>
        <p:nvSpPr>
          <p:cNvPr id="114" name="Google Shape;114;p18"/>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900"/>
              <a:buNone/>
              <a:defRPr/>
            </a:lvl1pPr>
            <a:lvl2pPr marL="914400" lvl="1" indent="-228600" algn="l">
              <a:lnSpc>
                <a:spcPct val="100000"/>
              </a:lnSpc>
              <a:spcBef>
                <a:spcPts val="0"/>
              </a:spcBef>
              <a:spcAft>
                <a:spcPts val="0"/>
              </a:spcAft>
              <a:buSzPts val="1900"/>
              <a:buNone/>
              <a:defRPr/>
            </a:lvl2pPr>
            <a:lvl3pPr marL="1371600" lvl="2" indent="-228600" algn="l">
              <a:lnSpc>
                <a:spcPct val="100000"/>
              </a:lnSpc>
              <a:spcBef>
                <a:spcPts val="0"/>
              </a:spcBef>
              <a:spcAft>
                <a:spcPts val="0"/>
              </a:spcAft>
              <a:buSzPts val="1900"/>
              <a:buNone/>
              <a:defRPr/>
            </a:lvl3pPr>
            <a:lvl4pPr marL="1828800" lvl="3" indent="-228600" algn="l">
              <a:lnSpc>
                <a:spcPct val="100000"/>
              </a:lnSpc>
              <a:spcBef>
                <a:spcPts val="0"/>
              </a:spcBef>
              <a:spcAft>
                <a:spcPts val="0"/>
              </a:spcAft>
              <a:buSzPts val="1900"/>
              <a:buNone/>
              <a:defRPr/>
            </a:lvl4pPr>
            <a:lvl5pPr marL="2286000" lvl="4" indent="-228600" algn="l">
              <a:lnSpc>
                <a:spcPct val="100000"/>
              </a:lnSpc>
              <a:spcBef>
                <a:spcPts val="0"/>
              </a:spcBef>
              <a:spcAft>
                <a:spcPts val="0"/>
              </a:spcAft>
              <a:buSzPts val="1900"/>
              <a:buNone/>
              <a:defRPr/>
            </a:lvl5pPr>
            <a:lvl6pPr marL="2743200" lvl="5" indent="-228600" algn="l">
              <a:lnSpc>
                <a:spcPct val="100000"/>
              </a:lnSpc>
              <a:spcBef>
                <a:spcPts val="0"/>
              </a:spcBef>
              <a:spcAft>
                <a:spcPts val="0"/>
              </a:spcAft>
              <a:buSzPts val="1900"/>
              <a:buNone/>
              <a:defRPr/>
            </a:lvl6pPr>
            <a:lvl7pPr marL="3200400" lvl="6" indent="-228600" algn="l">
              <a:lnSpc>
                <a:spcPct val="100000"/>
              </a:lnSpc>
              <a:spcBef>
                <a:spcPts val="0"/>
              </a:spcBef>
              <a:spcAft>
                <a:spcPts val="0"/>
              </a:spcAft>
              <a:buSzPts val="1900"/>
              <a:buNone/>
              <a:defRPr/>
            </a:lvl7pPr>
            <a:lvl8pPr marL="3657600" lvl="7" indent="-228600" algn="l">
              <a:lnSpc>
                <a:spcPct val="100000"/>
              </a:lnSpc>
              <a:spcBef>
                <a:spcPts val="0"/>
              </a:spcBef>
              <a:spcAft>
                <a:spcPts val="0"/>
              </a:spcAft>
              <a:buSzPts val="1900"/>
              <a:buNone/>
              <a:defRPr/>
            </a:lvl8pPr>
            <a:lvl9pPr marL="4114800" lvl="8" indent="-228600" algn="l">
              <a:lnSpc>
                <a:spcPct val="100000"/>
              </a:lnSpc>
              <a:spcBef>
                <a:spcPts val="0"/>
              </a:spcBef>
              <a:spcAft>
                <a:spcPts val="0"/>
              </a:spcAft>
              <a:buSzPts val="1900"/>
              <a:buNone/>
              <a:defRPr/>
            </a:lvl9pPr>
          </a:lstStyle>
          <a:p>
            <a:endParaRPr/>
          </a:p>
        </p:txBody>
      </p:sp>
      <p:sp>
        <p:nvSpPr>
          <p:cNvPr id="115" name="Google Shape;115;p1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16" name="Google Shape;116;p1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17" name="Google Shape;117;p18"/>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520733" y="225720"/>
            <a:ext cx="9591887" cy="174159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sz="5600" b="1" i="0">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0" name="Google Shape;120;p1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1" name="Google Shape;121;p1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900"/>
              <a:buNone/>
              <a:defRPr>
                <a:solidFill>
                  <a:srgbClr val="88888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22" name="Google Shape;122;p19"/>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4400"/>
              <a:buFont typeface="Cabin"/>
              <a:buNone/>
              <a:defRPr sz="4400" b="0" i="0" u="none" strike="noStrike" cap="none">
                <a:solidFill>
                  <a:schemeClr val="dk1"/>
                </a:solidFill>
                <a:latin typeface="Cabin"/>
                <a:ea typeface="Cabin"/>
                <a:cs typeface="Cabin"/>
                <a:sym typeface="Cabin"/>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125" name="Google Shape;125;p20"/>
          <p:cNvSpPr txBox="1">
            <a:spLocks noGrp="1"/>
          </p:cNvSpPr>
          <p:nvPr>
            <p:ph type="dt" idx="10"/>
          </p:nvPr>
        </p:nvSpPr>
        <p:spPr>
          <a:xfrm>
            <a:off x="838200" y="6356351"/>
            <a:ext cx="27432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500"/>
              <a:buNone/>
              <a:defRPr sz="1200">
                <a:solidFill>
                  <a:srgbClr val="888888"/>
                </a:solidFill>
                <a:latin typeface="Cabin"/>
                <a:ea typeface="Cabin"/>
                <a:cs typeface="Cabin"/>
                <a:sym typeface="Cabin"/>
              </a:defRPr>
            </a:lvl1pPr>
            <a:lvl2pPr marR="0" lvl="1"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9pPr>
          </a:lstStyle>
          <a:p>
            <a:endParaRPr/>
          </a:p>
        </p:txBody>
      </p:sp>
      <p:sp>
        <p:nvSpPr>
          <p:cNvPr id="126" name="Google Shape;126;p20"/>
          <p:cNvSpPr txBox="1">
            <a:spLocks noGrp="1"/>
          </p:cNvSpPr>
          <p:nvPr>
            <p:ph type="ftr" idx="11"/>
          </p:nvPr>
        </p:nvSpPr>
        <p:spPr>
          <a:xfrm>
            <a:off x="4038600" y="6356351"/>
            <a:ext cx="41148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500"/>
              <a:buNone/>
              <a:defRPr sz="1200">
                <a:solidFill>
                  <a:srgbClr val="888888"/>
                </a:solidFill>
                <a:latin typeface="Cabin"/>
                <a:ea typeface="Cabin"/>
                <a:cs typeface="Cabin"/>
                <a:sym typeface="Cabin"/>
              </a:defRPr>
            </a:lvl1pPr>
            <a:lvl2pPr marR="0" lvl="1"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500"/>
              <a:buNone/>
              <a:defRPr sz="1900" b="0" i="0" u="none" strike="noStrike" cap="none">
                <a:solidFill>
                  <a:schemeClr val="dk1"/>
                </a:solidFill>
                <a:latin typeface="Cabin"/>
                <a:ea typeface="Cabin"/>
                <a:cs typeface="Cabin"/>
                <a:sym typeface="Cabin"/>
              </a:defRPr>
            </a:lvl9pPr>
          </a:lstStyle>
          <a:p>
            <a:endParaRPr/>
          </a:p>
        </p:txBody>
      </p:sp>
      <p:sp>
        <p:nvSpPr>
          <p:cNvPr id="127" name="Google Shape;127;p2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20733" y="225720"/>
            <a:ext cx="9591887" cy="1741593"/>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900"/>
              <a:buFont typeface="Arial"/>
              <a:buNone/>
              <a:defRPr sz="56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91" name="Google Shape;91;p14"/>
          <p:cNvSpPr txBox="1">
            <a:spLocks noGrp="1"/>
          </p:cNvSpPr>
          <p:nvPr>
            <p:ph type="body" idx="1"/>
          </p:nvPr>
        </p:nvSpPr>
        <p:spPr>
          <a:xfrm>
            <a:off x="515856" y="1879599"/>
            <a:ext cx="6839373" cy="4215553"/>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900"/>
              <a:buFont typeface="Arial"/>
              <a:buNone/>
              <a:defRPr sz="4800" b="1" i="0" u="none" strike="noStrike" cap="none">
                <a:solidFill>
                  <a:srgbClr val="585858"/>
                </a:solidFill>
                <a:latin typeface="Times New Roman"/>
                <a:ea typeface="Times New Roman"/>
                <a:cs typeface="Times New Roman"/>
                <a:sym typeface="Times New Roman"/>
              </a:defRPr>
            </a:lvl1pPr>
            <a:lvl2pPr marL="914400" marR="0" lvl="1"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9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9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sldNum" idx="12"/>
          </p:nvPr>
        </p:nvSpPr>
        <p:spPr>
          <a:xfrm>
            <a:off x="8778240" y="6377940"/>
            <a:ext cx="2804160" cy="3429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liberatingstructures.com/14-min-spec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jamboard.google.com/d/1tgTiMEG0zFFhNUFaxpk6KgM-XhHaf3A6pY1p0KEBJl0/viewer"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survey.eu.qualtrics.com/jfe/form/SV_41PrkCWH4R04flA" TargetMode="External"/><Relationship Id="rId7"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hyperlink" Target="http://static1.1.sqspcdn.com/static/f/1272828/26815329/1453767966000/LS%2BSelection%2BMatchmaker%2Bv%2B9.pdf?token=pVVSrFrUC2I2YcpcIHXRBgcYa90%3D" TargetMode="External"/><Relationship Id="rId4" Type="http://schemas.openxmlformats.org/officeDocument/2006/relationships/hyperlink" Target="https://q.health.org.uk/community/groups/liberating-structures-in-healthcar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liberatingstructures.com/2-impromptu-networkin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liberatingstructures.com/2-impromptu-networking/" TargetMode="Externa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21"/>
          <p:cNvSpPr txBox="1"/>
          <p:nvPr/>
        </p:nvSpPr>
        <p:spPr>
          <a:xfrm>
            <a:off x="933229" y="837285"/>
            <a:ext cx="10335300" cy="2556000"/>
          </a:xfrm>
          <a:prstGeom prst="rect">
            <a:avLst/>
          </a:prstGeom>
          <a:noFill/>
          <a:ln>
            <a:noFill/>
          </a:ln>
        </p:spPr>
        <p:txBody>
          <a:bodyPr spcFirstLastPara="1" wrap="square" lIns="0" tIns="16075" rIns="0" bIns="0" anchor="t" anchorCtr="0">
            <a:spAutoFit/>
          </a:bodyPr>
          <a:lstStyle/>
          <a:p>
            <a:pPr marL="12700" marR="12700" lvl="0" indent="0" algn="ctr" rtl="0">
              <a:lnSpc>
                <a:spcPct val="100000"/>
              </a:lnSpc>
              <a:spcBef>
                <a:spcPts val="0"/>
              </a:spcBef>
              <a:spcAft>
                <a:spcPts val="0"/>
              </a:spcAft>
              <a:buClr>
                <a:srgbClr val="000000"/>
              </a:buClr>
              <a:buSzPts val="6100"/>
              <a:buFont typeface="Arial"/>
              <a:buNone/>
            </a:pPr>
            <a:r>
              <a:rPr lang="en-GB" sz="5800" b="1" i="0" u="none" strike="noStrike" cap="none">
                <a:solidFill>
                  <a:schemeClr val="dk1"/>
                </a:solidFill>
              </a:rPr>
              <a:t>Q LS User Group</a:t>
            </a:r>
            <a:r>
              <a:rPr lang="en-GB" sz="5800" b="1">
                <a:solidFill>
                  <a:schemeClr val="dk1"/>
                </a:solidFill>
              </a:rPr>
              <a:t> </a:t>
            </a:r>
            <a:endParaRPr sz="5800" b="1">
              <a:solidFill>
                <a:schemeClr val="dk1"/>
              </a:solidFill>
            </a:endParaRPr>
          </a:p>
          <a:p>
            <a:pPr marL="12700" marR="12700" lvl="0" indent="0" algn="ctr" rtl="0">
              <a:lnSpc>
                <a:spcPct val="100000"/>
              </a:lnSpc>
              <a:spcBef>
                <a:spcPts val="0"/>
              </a:spcBef>
              <a:spcAft>
                <a:spcPts val="0"/>
              </a:spcAft>
              <a:buClr>
                <a:srgbClr val="000000"/>
              </a:buClr>
              <a:buSzPts val="6100"/>
              <a:buFont typeface="Arial"/>
              <a:buNone/>
            </a:pPr>
            <a:r>
              <a:rPr lang="en-GB" sz="5800" b="1" i="0" u="none" strike="noStrike" cap="none">
                <a:solidFill>
                  <a:schemeClr val="dk1"/>
                </a:solidFill>
              </a:rPr>
              <a:t>virtual meetup</a:t>
            </a:r>
            <a:r>
              <a:rPr lang="en-GB" sz="5800" i="0" u="none" strike="noStrike" cap="none">
                <a:solidFill>
                  <a:schemeClr val="dk1"/>
                </a:solidFill>
              </a:rPr>
              <a:t> </a:t>
            </a:r>
            <a:r>
              <a:rPr lang="en-GB" sz="5900" i="0" u="none" strike="noStrike" cap="none">
                <a:solidFill>
                  <a:schemeClr val="dk1"/>
                </a:solidFill>
              </a:rPr>
              <a:t> </a:t>
            </a:r>
            <a:endParaRPr sz="5900" i="0" u="none" strike="noStrike" cap="none">
              <a:solidFill>
                <a:schemeClr val="dk1"/>
              </a:solidFill>
            </a:endParaRPr>
          </a:p>
          <a:p>
            <a:pPr marL="12700" marR="12700" lvl="0" indent="0" algn="ctr" rtl="0">
              <a:lnSpc>
                <a:spcPct val="100000"/>
              </a:lnSpc>
              <a:spcBef>
                <a:spcPts val="0"/>
              </a:spcBef>
              <a:spcAft>
                <a:spcPts val="0"/>
              </a:spcAft>
              <a:buClr>
                <a:srgbClr val="000000"/>
              </a:buClr>
              <a:buSzPts val="6100"/>
              <a:buFont typeface="Arial"/>
              <a:buNone/>
            </a:pPr>
            <a:r>
              <a:rPr lang="en-GB" sz="4800">
                <a:solidFill>
                  <a:schemeClr val="dk1"/>
                </a:solidFill>
              </a:rPr>
              <a:t>8 September </a:t>
            </a:r>
            <a:r>
              <a:rPr lang="en-GB" sz="4800" i="0" u="none" strike="noStrike" cap="none">
                <a:solidFill>
                  <a:schemeClr val="dk1"/>
                </a:solidFill>
              </a:rPr>
              <a:t>202</a:t>
            </a:r>
            <a:r>
              <a:rPr lang="en-GB" sz="4800">
                <a:solidFill>
                  <a:schemeClr val="dk1"/>
                </a:solidFill>
              </a:rPr>
              <a:t>2</a:t>
            </a:r>
            <a:endParaRPr sz="4800" i="0" u="none" strike="noStrike" cap="none">
              <a:solidFill>
                <a:schemeClr val="dk1"/>
              </a:solidFill>
            </a:endParaRPr>
          </a:p>
        </p:txBody>
      </p:sp>
      <p:pic>
        <p:nvPicPr>
          <p:cNvPr id="133" name="Google Shape;133;p21"/>
          <p:cNvPicPr preferRelativeResize="0"/>
          <p:nvPr/>
        </p:nvPicPr>
        <p:blipFill rotWithShape="1">
          <a:blip r:embed="rId3">
            <a:alphaModFix/>
          </a:blip>
          <a:srcRect/>
          <a:stretch/>
        </p:blipFill>
        <p:spPr>
          <a:xfrm>
            <a:off x="5996021" y="3672348"/>
            <a:ext cx="2489480" cy="3042860"/>
          </a:xfrm>
          <a:prstGeom prst="rect">
            <a:avLst/>
          </a:prstGeom>
          <a:noFill/>
          <a:ln>
            <a:noFill/>
          </a:ln>
        </p:spPr>
      </p:pic>
      <p:pic>
        <p:nvPicPr>
          <p:cNvPr id="134" name="Google Shape;134;p21"/>
          <p:cNvPicPr preferRelativeResize="0"/>
          <p:nvPr/>
        </p:nvPicPr>
        <p:blipFill rotWithShape="1">
          <a:blip r:embed="rId4">
            <a:alphaModFix/>
          </a:blip>
          <a:srcRect/>
          <a:stretch/>
        </p:blipFill>
        <p:spPr>
          <a:xfrm>
            <a:off x="3519903" y="4067233"/>
            <a:ext cx="2134878" cy="22530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0"/>
          <p:cNvPicPr preferRelativeResize="0"/>
          <p:nvPr/>
        </p:nvPicPr>
        <p:blipFill rotWithShape="1">
          <a:blip r:embed="rId3">
            <a:alphaModFix/>
          </a:blip>
          <a:srcRect/>
          <a:stretch/>
        </p:blipFill>
        <p:spPr>
          <a:xfrm>
            <a:off x="1928660" y="6236120"/>
            <a:ext cx="8021169" cy="485843"/>
          </a:xfrm>
          <a:prstGeom prst="rect">
            <a:avLst/>
          </a:prstGeom>
          <a:noFill/>
          <a:ln>
            <a:noFill/>
          </a:ln>
        </p:spPr>
      </p:pic>
      <p:sp>
        <p:nvSpPr>
          <p:cNvPr id="215" name="Google Shape;215;p30"/>
          <p:cNvSpPr/>
          <p:nvPr/>
        </p:nvSpPr>
        <p:spPr>
          <a:xfrm>
            <a:off x="435429" y="202022"/>
            <a:ext cx="11605189" cy="3770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b="1">
                <a:solidFill>
                  <a:srgbClr val="004380"/>
                </a:solidFill>
                <a:latin typeface="Calibri"/>
                <a:ea typeface="Calibri"/>
                <a:cs typeface="Calibri"/>
                <a:sym typeface="Calibri"/>
              </a:rPr>
              <a:t>Min Specs</a:t>
            </a:r>
            <a:endParaRPr/>
          </a:p>
          <a:p>
            <a:pPr marL="0" marR="0" lvl="0" indent="0" algn="l" rtl="0">
              <a:spcBef>
                <a:spcPts val="0"/>
              </a:spcBef>
              <a:spcAft>
                <a:spcPts val="0"/>
              </a:spcAft>
              <a:buNone/>
            </a:pPr>
            <a:r>
              <a:rPr lang="en-GB" sz="2400" i="1">
                <a:solidFill>
                  <a:schemeClr val="dk1"/>
                </a:solidFill>
                <a:latin typeface="Calibri"/>
                <a:ea typeface="Calibri"/>
                <a:cs typeface="Calibri"/>
                <a:sym typeface="Calibri"/>
              </a:rPr>
              <a:t>A designer knows perfection is achieved not when there is nothing more to add but when there is nothing more that can be taken away. – Antoine de Saint-Exupery</a:t>
            </a:r>
            <a:endParaRPr sz="2400" b="1">
              <a:solidFill>
                <a:srgbClr val="004380"/>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n-GB" sz="1900" b="1">
                <a:solidFill>
                  <a:srgbClr val="004380"/>
                </a:solidFill>
                <a:latin typeface="Calibri"/>
                <a:ea typeface="Calibri"/>
                <a:cs typeface="Calibri"/>
                <a:sym typeface="Calibri"/>
              </a:rPr>
              <a:t>What is it?</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By specifying only the minimum number of simple rules, the </a:t>
            </a:r>
            <a:r>
              <a:rPr lang="en-GB" sz="1800" b="1">
                <a:solidFill>
                  <a:schemeClr val="dk1"/>
                </a:solidFill>
                <a:latin typeface="Calibri"/>
                <a:ea typeface="Calibri"/>
                <a:cs typeface="Calibri"/>
                <a:sym typeface="Calibri"/>
              </a:rPr>
              <a:t>Min Specs</a:t>
            </a:r>
            <a:r>
              <a:rPr lang="en-GB" sz="1800">
                <a:solidFill>
                  <a:schemeClr val="dk1"/>
                </a:solidFill>
                <a:latin typeface="Calibri"/>
                <a:ea typeface="Calibri"/>
                <a:cs typeface="Calibri"/>
                <a:sym typeface="Calibri"/>
              </a:rPr>
              <a:t> that must ABSOLUTELY be respected, you can unleash a group to innovate freely. Respecting the </a:t>
            </a:r>
            <a:r>
              <a:rPr lang="en-GB" sz="1800" b="1">
                <a:solidFill>
                  <a:schemeClr val="dk1"/>
                </a:solidFill>
                <a:latin typeface="Calibri"/>
                <a:ea typeface="Calibri"/>
                <a:cs typeface="Calibri"/>
                <a:sym typeface="Calibri"/>
              </a:rPr>
              <a:t>Min Specs</a:t>
            </a:r>
            <a:r>
              <a:rPr lang="en-GB" sz="1800">
                <a:solidFill>
                  <a:schemeClr val="dk1"/>
                </a:solidFill>
                <a:latin typeface="Calibri"/>
                <a:ea typeface="Calibri"/>
                <a:cs typeface="Calibri"/>
                <a:sym typeface="Calibri"/>
              </a:rPr>
              <a:t> will ensure that innovations will be both purposeful and responsible. Like the Ten Commandments, Min Specs are enabling constraints: they detail only must dos and must not dos. You will eliminate the clutter of nonessential rules, the Max Specs that get in the way of innovation.</a:t>
            </a:r>
            <a:endParaRPr sz="1800" b="1">
              <a:solidFill>
                <a:srgbClr val="004380"/>
              </a:solidFill>
              <a:latin typeface="Calibri"/>
              <a:ea typeface="Calibri"/>
              <a:cs typeface="Calibri"/>
              <a:sym typeface="Calibri"/>
            </a:endParaRPr>
          </a:p>
          <a:p>
            <a:pPr marL="0" marR="0" lvl="0" indent="0" algn="l" rtl="0">
              <a:lnSpc>
                <a:spcPct val="150000"/>
              </a:lnSpc>
              <a:spcBef>
                <a:spcPts val="0"/>
              </a:spcBef>
              <a:spcAft>
                <a:spcPts val="0"/>
              </a:spcAft>
              <a:buNone/>
            </a:pPr>
            <a:endParaRPr/>
          </a:p>
        </p:txBody>
      </p:sp>
      <p:sp>
        <p:nvSpPr>
          <p:cNvPr id="216" name="Google Shape;216;p30"/>
          <p:cNvSpPr/>
          <p:nvPr/>
        </p:nvSpPr>
        <p:spPr>
          <a:xfrm>
            <a:off x="228595" y="6504985"/>
            <a:ext cx="547576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rgbClr val="FF66CC"/>
                </a:solidFill>
                <a:latin typeface="Calibri"/>
                <a:ea typeface="Calibri"/>
                <a:cs typeface="Calibri"/>
                <a:sym typeface="Calibri"/>
              </a:rPr>
              <a:t>Learn more</a:t>
            </a:r>
            <a:r>
              <a:rPr lang="en-GB" sz="1200">
                <a:solidFill>
                  <a:schemeClr val="dk1"/>
                </a:solidFill>
                <a:latin typeface="Calibri"/>
                <a:ea typeface="Calibri"/>
                <a:cs typeface="Calibri"/>
                <a:sym typeface="Calibri"/>
              </a:rPr>
              <a:t>: </a:t>
            </a:r>
            <a:r>
              <a:rPr lang="en-GB"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https://www.liberatingstructures.com/14-min-specs/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 </a:t>
            </a:r>
            <a:endParaRPr/>
          </a:p>
        </p:txBody>
      </p:sp>
      <p:sp>
        <p:nvSpPr>
          <p:cNvPr id="217" name="Google Shape;217;p30"/>
          <p:cNvSpPr/>
          <p:nvPr/>
        </p:nvSpPr>
        <p:spPr>
          <a:xfrm>
            <a:off x="435425" y="3668003"/>
            <a:ext cx="11245200" cy="122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900" b="1">
                <a:solidFill>
                  <a:srgbClr val="004380"/>
                </a:solidFill>
                <a:latin typeface="Calibri"/>
                <a:ea typeface="Calibri"/>
                <a:cs typeface="Calibri"/>
                <a:sym typeface="Calibri"/>
              </a:rPr>
              <a:t>How to do it?</a:t>
            </a:r>
            <a:endParaRPr sz="1900" b="1">
              <a:solidFill>
                <a:srgbClr val="004380"/>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In the context of a challenging activity, a new initiative, or a strategic bottleneck, invite the participants to first generate the entire list of all the do’s and don’ts that they should pay attention to in order to achieve a successful outcome. This is the list of maximum specifications (Max Specs)</a:t>
            </a:r>
            <a:endParaRPr/>
          </a:p>
        </p:txBody>
      </p:sp>
      <p:sp>
        <p:nvSpPr>
          <p:cNvPr id="218" name="Google Shape;218;p30"/>
          <p:cNvSpPr/>
          <p:nvPr/>
        </p:nvSpPr>
        <p:spPr>
          <a:xfrm>
            <a:off x="435429" y="5104202"/>
            <a:ext cx="1076543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solidFill>
                  <a:schemeClr val="dk1"/>
                </a:solidFill>
                <a:latin typeface="Calibri"/>
                <a:ea typeface="Calibri"/>
                <a:cs typeface="Calibri"/>
                <a:sym typeface="Calibri"/>
              </a:rPr>
              <a:t>After the list of Max Specs has been developed, ask the participants to reduce it to the absolute minimum needed to achieve their purpose. Invite them to sift through the list one item at a time and eliminate every rule that gets a positive answer to the question, </a:t>
            </a:r>
            <a:r>
              <a:rPr lang="en-GB" sz="1800" b="1" dirty="0">
                <a:solidFill>
                  <a:schemeClr val="dk1"/>
                </a:solidFill>
                <a:latin typeface="Calibri"/>
                <a:ea typeface="Calibri"/>
                <a:cs typeface="Calibri"/>
                <a:sym typeface="Calibri"/>
              </a:rPr>
              <a:t>“If we broke or ignored this rule, could we still achieve our purpose?”</a:t>
            </a:r>
            <a:endParaRPr b="1" dirty="0"/>
          </a:p>
        </p:txBody>
      </p:sp>
      <p:pic>
        <p:nvPicPr>
          <p:cNvPr id="219" name="Google Shape;219;p30"/>
          <p:cNvPicPr preferRelativeResize="0"/>
          <p:nvPr/>
        </p:nvPicPr>
        <p:blipFill rotWithShape="1">
          <a:blip r:embed="rId5">
            <a:alphaModFix/>
          </a:blip>
          <a:srcRect/>
          <a:stretch/>
        </p:blipFill>
        <p:spPr>
          <a:xfrm>
            <a:off x="11200865" y="67590"/>
            <a:ext cx="828791" cy="9621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p:nvPr/>
        </p:nvSpPr>
        <p:spPr>
          <a:xfrm>
            <a:off x="-665704" y="243153"/>
            <a:ext cx="11318400" cy="500761"/>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008D80"/>
              </a:buClr>
              <a:buSzPts val="4267"/>
              <a:buFont typeface="Calibri"/>
              <a:buNone/>
            </a:pPr>
            <a:r>
              <a:rPr lang="en-GB" sz="4267" b="0" u="none">
                <a:solidFill>
                  <a:srgbClr val="008D80"/>
                </a:solidFill>
                <a:latin typeface="Calibri"/>
                <a:ea typeface="Calibri"/>
                <a:cs typeface="Calibri"/>
                <a:sym typeface="Calibri"/>
              </a:rPr>
              <a:t>         </a:t>
            </a:r>
            <a:r>
              <a:rPr lang="en-GB" sz="4400" b="1" u="none">
                <a:solidFill>
                  <a:srgbClr val="004380"/>
                </a:solidFill>
                <a:latin typeface="Calibri"/>
                <a:ea typeface="Calibri"/>
                <a:cs typeface="Calibri"/>
                <a:sym typeface="Calibri"/>
              </a:rPr>
              <a:t>Min Specs</a:t>
            </a:r>
            <a:endParaRPr/>
          </a:p>
        </p:txBody>
      </p:sp>
      <p:pic>
        <p:nvPicPr>
          <p:cNvPr id="226" name="Google Shape;226;p31"/>
          <p:cNvPicPr preferRelativeResize="0"/>
          <p:nvPr/>
        </p:nvPicPr>
        <p:blipFill rotWithShape="1">
          <a:blip r:embed="rId3">
            <a:alphaModFix/>
          </a:blip>
          <a:srcRect/>
          <a:stretch/>
        </p:blipFill>
        <p:spPr>
          <a:xfrm>
            <a:off x="699236" y="957270"/>
            <a:ext cx="986861" cy="1254652"/>
          </a:xfrm>
          <a:prstGeom prst="rect">
            <a:avLst/>
          </a:prstGeom>
          <a:noFill/>
          <a:ln>
            <a:noFill/>
          </a:ln>
        </p:spPr>
      </p:pic>
      <p:pic>
        <p:nvPicPr>
          <p:cNvPr id="227" name="Google Shape;227;p31"/>
          <p:cNvPicPr preferRelativeResize="0"/>
          <p:nvPr/>
        </p:nvPicPr>
        <p:blipFill rotWithShape="1">
          <a:blip r:embed="rId4">
            <a:alphaModFix/>
          </a:blip>
          <a:srcRect/>
          <a:stretch/>
        </p:blipFill>
        <p:spPr>
          <a:xfrm>
            <a:off x="594925" y="2929842"/>
            <a:ext cx="673193" cy="876423"/>
          </a:xfrm>
          <a:prstGeom prst="rect">
            <a:avLst/>
          </a:prstGeom>
          <a:noFill/>
          <a:ln>
            <a:noFill/>
          </a:ln>
        </p:spPr>
      </p:pic>
      <p:pic>
        <p:nvPicPr>
          <p:cNvPr id="228" name="Google Shape;228;p31"/>
          <p:cNvPicPr preferRelativeResize="0"/>
          <p:nvPr/>
        </p:nvPicPr>
        <p:blipFill rotWithShape="1">
          <a:blip r:embed="rId4">
            <a:alphaModFix/>
          </a:blip>
          <a:srcRect/>
          <a:stretch/>
        </p:blipFill>
        <p:spPr>
          <a:xfrm>
            <a:off x="212757" y="3265272"/>
            <a:ext cx="673193" cy="876423"/>
          </a:xfrm>
          <a:prstGeom prst="rect">
            <a:avLst/>
          </a:prstGeom>
          <a:noFill/>
          <a:ln>
            <a:noFill/>
          </a:ln>
        </p:spPr>
      </p:pic>
      <p:pic>
        <p:nvPicPr>
          <p:cNvPr id="229" name="Google Shape;229;p31"/>
          <p:cNvPicPr preferRelativeResize="0"/>
          <p:nvPr/>
        </p:nvPicPr>
        <p:blipFill rotWithShape="1">
          <a:blip r:embed="rId4">
            <a:alphaModFix/>
          </a:blip>
          <a:srcRect/>
          <a:stretch/>
        </p:blipFill>
        <p:spPr>
          <a:xfrm>
            <a:off x="956745" y="3274099"/>
            <a:ext cx="673193" cy="876423"/>
          </a:xfrm>
          <a:prstGeom prst="rect">
            <a:avLst/>
          </a:prstGeom>
          <a:noFill/>
          <a:ln>
            <a:noFill/>
          </a:ln>
        </p:spPr>
      </p:pic>
      <p:pic>
        <p:nvPicPr>
          <p:cNvPr id="230" name="Google Shape;230;p31"/>
          <p:cNvPicPr preferRelativeResize="0"/>
          <p:nvPr/>
        </p:nvPicPr>
        <p:blipFill rotWithShape="1">
          <a:blip r:embed="rId5">
            <a:alphaModFix/>
          </a:blip>
          <a:srcRect/>
          <a:stretch/>
        </p:blipFill>
        <p:spPr>
          <a:xfrm>
            <a:off x="390610" y="4876675"/>
            <a:ext cx="1239328" cy="1239328"/>
          </a:xfrm>
          <a:prstGeom prst="rect">
            <a:avLst/>
          </a:prstGeom>
          <a:noFill/>
          <a:ln>
            <a:noFill/>
          </a:ln>
        </p:spPr>
      </p:pic>
      <p:sp>
        <p:nvSpPr>
          <p:cNvPr id="232" name="Google Shape;232;p31"/>
          <p:cNvSpPr txBox="1"/>
          <p:nvPr/>
        </p:nvSpPr>
        <p:spPr>
          <a:xfrm>
            <a:off x="1928660" y="1219392"/>
            <a:ext cx="549340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2-3 min</a:t>
            </a:r>
            <a:endParaRPr dirty="0"/>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Make individual lists of characteristics</a:t>
            </a:r>
            <a:endParaRPr dirty="0"/>
          </a:p>
        </p:txBody>
      </p:sp>
      <p:sp>
        <p:nvSpPr>
          <p:cNvPr id="233" name="Google Shape;233;p31"/>
          <p:cNvSpPr txBox="1"/>
          <p:nvPr/>
        </p:nvSpPr>
        <p:spPr>
          <a:xfrm>
            <a:off x="1928660" y="3206225"/>
            <a:ext cx="549340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5 min</a:t>
            </a:r>
            <a:endParaRPr dirty="0"/>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Consolidate/theme lists of characteristics</a:t>
            </a:r>
            <a:endParaRPr dirty="0"/>
          </a:p>
        </p:txBody>
      </p:sp>
      <p:sp>
        <p:nvSpPr>
          <p:cNvPr id="234" name="Google Shape;234;p31"/>
          <p:cNvSpPr txBox="1"/>
          <p:nvPr/>
        </p:nvSpPr>
        <p:spPr>
          <a:xfrm>
            <a:off x="1961796" y="5003232"/>
            <a:ext cx="678810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15 min</a:t>
            </a:r>
            <a:endParaRPr dirty="0"/>
          </a:p>
          <a:p>
            <a:pPr marL="0" marR="0" lvl="0" indent="0" algn="l" rtl="0">
              <a:spcBef>
                <a:spcPts val="0"/>
              </a:spcBef>
              <a:spcAft>
                <a:spcPts val="0"/>
              </a:spcAft>
              <a:buNone/>
            </a:pPr>
            <a:r>
              <a:rPr lang="en-GB" sz="2400" dirty="0">
                <a:solidFill>
                  <a:schemeClr val="dk1"/>
                </a:solidFill>
                <a:latin typeface="Calibri"/>
                <a:ea typeface="Calibri"/>
                <a:cs typeface="Calibri"/>
                <a:sym typeface="Calibri"/>
              </a:rPr>
              <a:t>Narrow list of characteristics. Ideally 3-5 must dos.</a:t>
            </a:r>
            <a:endParaRPr dirty="0"/>
          </a:p>
        </p:txBody>
      </p:sp>
      <p:sp>
        <p:nvSpPr>
          <p:cNvPr id="235" name="Google Shape;235;p31"/>
          <p:cNvSpPr txBox="1"/>
          <p:nvPr/>
        </p:nvSpPr>
        <p:spPr>
          <a:xfrm>
            <a:off x="9445296" y="5418730"/>
            <a:ext cx="2746704" cy="379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67" dirty="0">
                <a:solidFill>
                  <a:schemeClr val="dk1"/>
                </a:solidFill>
                <a:latin typeface="Calibri"/>
                <a:ea typeface="Calibri"/>
                <a:cs typeface="Calibri"/>
                <a:sym typeface="Calibri"/>
              </a:rPr>
              <a:t>Repeat as necessary</a:t>
            </a:r>
            <a:endParaRPr sz="1867" dirty="0">
              <a:solidFill>
                <a:schemeClr val="dk1"/>
              </a:solidFill>
              <a:latin typeface="Calibri"/>
              <a:ea typeface="Calibri"/>
              <a:cs typeface="Calibri"/>
              <a:sym typeface="Calibri"/>
            </a:endParaRPr>
          </a:p>
        </p:txBody>
      </p:sp>
      <p:pic>
        <p:nvPicPr>
          <p:cNvPr id="236" name="Google Shape;236;p31"/>
          <p:cNvPicPr preferRelativeResize="0"/>
          <p:nvPr/>
        </p:nvPicPr>
        <p:blipFill rotWithShape="1">
          <a:blip r:embed="rId6">
            <a:alphaModFix/>
          </a:blip>
          <a:srcRect/>
          <a:stretch/>
        </p:blipFill>
        <p:spPr>
          <a:xfrm>
            <a:off x="8605334" y="5296481"/>
            <a:ext cx="575396" cy="575396"/>
          </a:xfrm>
          <a:prstGeom prst="rect">
            <a:avLst/>
          </a:prstGeom>
          <a:noFill/>
          <a:ln>
            <a:noFill/>
          </a:ln>
        </p:spPr>
      </p:pic>
      <p:pic>
        <p:nvPicPr>
          <p:cNvPr id="238" name="Google Shape;238;p31"/>
          <p:cNvPicPr preferRelativeResize="0"/>
          <p:nvPr/>
        </p:nvPicPr>
        <p:blipFill rotWithShape="1">
          <a:blip r:embed="rId7">
            <a:alphaModFix/>
          </a:blip>
          <a:srcRect/>
          <a:stretch/>
        </p:blipFill>
        <p:spPr>
          <a:xfrm>
            <a:off x="11103883" y="243153"/>
            <a:ext cx="828791" cy="962159"/>
          </a:xfrm>
          <a:prstGeom prst="rect">
            <a:avLst/>
          </a:prstGeom>
          <a:noFill/>
          <a:ln>
            <a:noFill/>
          </a:ln>
        </p:spPr>
      </p:pic>
      <p:pic>
        <p:nvPicPr>
          <p:cNvPr id="239" name="Google Shape;239;p31"/>
          <p:cNvPicPr preferRelativeResize="0"/>
          <p:nvPr/>
        </p:nvPicPr>
        <p:blipFill rotWithShape="1">
          <a:blip r:embed="rId8">
            <a:alphaModFix/>
          </a:blip>
          <a:srcRect/>
          <a:stretch/>
        </p:blipFill>
        <p:spPr>
          <a:xfrm>
            <a:off x="1928660" y="6236120"/>
            <a:ext cx="8021169" cy="48584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3">
            <a:alphaModFix/>
          </a:blip>
          <a:srcRect/>
          <a:stretch/>
        </p:blipFill>
        <p:spPr>
          <a:xfrm>
            <a:off x="1928660" y="6236120"/>
            <a:ext cx="8021169" cy="485843"/>
          </a:xfrm>
          <a:prstGeom prst="rect">
            <a:avLst/>
          </a:prstGeom>
          <a:noFill/>
          <a:ln>
            <a:noFill/>
          </a:ln>
        </p:spPr>
      </p:pic>
      <p:sp>
        <p:nvSpPr>
          <p:cNvPr id="246" name="Google Shape;246;p32"/>
          <p:cNvSpPr txBox="1">
            <a:spLocks noGrp="1"/>
          </p:cNvSpPr>
          <p:nvPr>
            <p:ph type="body" idx="1"/>
          </p:nvPr>
        </p:nvSpPr>
        <p:spPr>
          <a:xfrm>
            <a:off x="796625" y="1770675"/>
            <a:ext cx="10515600" cy="3036851"/>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4380"/>
              </a:buClr>
              <a:buSzPts val="4400"/>
              <a:buNone/>
            </a:pPr>
            <a:r>
              <a:rPr lang="en-GB" sz="5800" b="1" dirty="0">
                <a:solidFill>
                  <a:srgbClr val="004380"/>
                </a:solidFill>
              </a:rPr>
              <a:t>What are the minimum specifications required for owning and running an electric car? </a:t>
            </a:r>
            <a:endParaRPr sz="4200" dirty="0"/>
          </a:p>
        </p:txBody>
      </p:sp>
      <p:pic>
        <p:nvPicPr>
          <p:cNvPr id="247" name="Google Shape;247;p32"/>
          <p:cNvPicPr preferRelativeResize="0"/>
          <p:nvPr/>
        </p:nvPicPr>
        <p:blipFill rotWithShape="1">
          <a:blip r:embed="rId4">
            <a:alphaModFix/>
          </a:blip>
          <a:srcRect/>
          <a:stretch/>
        </p:blipFill>
        <p:spPr>
          <a:xfrm>
            <a:off x="10897840" y="407920"/>
            <a:ext cx="828791" cy="9621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idx="4294967295"/>
          </p:nvPr>
        </p:nvSpPr>
        <p:spPr>
          <a:xfrm>
            <a:off x="217714" y="408574"/>
            <a:ext cx="7483475" cy="5016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380"/>
              </a:buClr>
              <a:buSzPts val="4400"/>
              <a:buFont typeface="Calibri"/>
              <a:buNone/>
            </a:pPr>
            <a:r>
              <a:rPr lang="en-GB" b="1">
                <a:solidFill>
                  <a:srgbClr val="004380"/>
                </a:solidFill>
                <a:latin typeface="Calibri"/>
                <a:ea typeface="Calibri"/>
                <a:cs typeface="Calibri"/>
                <a:sym typeface="Calibri"/>
              </a:rPr>
              <a:t>How to use </a:t>
            </a:r>
            <a:r>
              <a:rPr lang="en-GB" b="1" u="sng">
                <a:solidFill>
                  <a:schemeClr val="hlink"/>
                </a:solidFill>
                <a:hlinkClick r:id="rId3"/>
              </a:rPr>
              <a:t>Jam Board</a:t>
            </a:r>
            <a:r>
              <a:rPr lang="en-GB" b="1">
                <a:solidFill>
                  <a:srgbClr val="004380"/>
                </a:solidFill>
              </a:rPr>
              <a:t>  </a:t>
            </a:r>
            <a:endParaRPr/>
          </a:p>
        </p:txBody>
      </p:sp>
      <p:sp>
        <p:nvSpPr>
          <p:cNvPr id="254" name="Google Shape;254;p33"/>
          <p:cNvSpPr txBox="1">
            <a:spLocks noGrp="1"/>
          </p:cNvSpPr>
          <p:nvPr>
            <p:ph type="body" idx="4294967295"/>
          </p:nvPr>
        </p:nvSpPr>
        <p:spPr>
          <a:xfrm>
            <a:off x="391886" y="1207654"/>
            <a:ext cx="4738688" cy="47625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rgbClr val="FF66CC"/>
              </a:buClr>
              <a:buSzPct val="100000"/>
              <a:buNone/>
            </a:pPr>
            <a:r>
              <a:rPr lang="en-GB" b="1">
                <a:solidFill>
                  <a:srgbClr val="FF66CC"/>
                </a:solidFill>
              </a:rPr>
              <a:t>Opening the link and find your group</a:t>
            </a:r>
            <a:endParaRPr/>
          </a:p>
        </p:txBody>
      </p:sp>
      <p:sp>
        <p:nvSpPr>
          <p:cNvPr id="255" name="Google Shape;255;p33"/>
          <p:cNvSpPr txBox="1"/>
          <p:nvPr/>
        </p:nvSpPr>
        <p:spPr>
          <a:xfrm>
            <a:off x="5990075" y="3778896"/>
            <a:ext cx="1501200" cy="831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9FE2"/>
              </a:buClr>
              <a:buSzPts val="2800"/>
              <a:buFont typeface="Arial"/>
              <a:buNone/>
            </a:pPr>
            <a:r>
              <a:rPr lang="en-GB" sz="2800" b="1">
                <a:solidFill>
                  <a:srgbClr val="FF66CC"/>
                </a:solidFill>
                <a:latin typeface="Calibri"/>
                <a:ea typeface="Calibri"/>
                <a:cs typeface="Calibri"/>
                <a:sym typeface="Calibri"/>
              </a:rPr>
              <a:t>Or</a:t>
            </a:r>
            <a:endParaRPr/>
          </a:p>
        </p:txBody>
      </p:sp>
      <p:pic>
        <p:nvPicPr>
          <p:cNvPr id="256" name="Google Shape;256;p33"/>
          <p:cNvPicPr preferRelativeResize="0"/>
          <p:nvPr/>
        </p:nvPicPr>
        <p:blipFill rotWithShape="1">
          <a:blip r:embed="rId4">
            <a:alphaModFix/>
          </a:blip>
          <a:srcRect/>
          <a:stretch/>
        </p:blipFill>
        <p:spPr>
          <a:xfrm>
            <a:off x="1928660" y="6236120"/>
            <a:ext cx="8021169" cy="485843"/>
          </a:xfrm>
          <a:prstGeom prst="rect">
            <a:avLst/>
          </a:prstGeom>
          <a:noFill/>
          <a:ln>
            <a:noFill/>
          </a:ln>
        </p:spPr>
      </p:pic>
      <p:pic>
        <p:nvPicPr>
          <p:cNvPr id="257" name="Google Shape;257;p33"/>
          <p:cNvPicPr preferRelativeResize="0"/>
          <p:nvPr/>
        </p:nvPicPr>
        <p:blipFill rotWithShape="1">
          <a:blip r:embed="rId5">
            <a:alphaModFix/>
          </a:blip>
          <a:srcRect/>
          <a:stretch/>
        </p:blipFill>
        <p:spPr>
          <a:xfrm>
            <a:off x="11109947" y="178319"/>
            <a:ext cx="828791" cy="962159"/>
          </a:xfrm>
          <a:prstGeom prst="rect">
            <a:avLst/>
          </a:prstGeom>
          <a:noFill/>
          <a:ln>
            <a:noFill/>
          </a:ln>
        </p:spPr>
      </p:pic>
      <p:sp>
        <p:nvSpPr>
          <p:cNvPr id="258" name="Google Shape;258;p33"/>
          <p:cNvSpPr/>
          <p:nvPr/>
        </p:nvSpPr>
        <p:spPr>
          <a:xfrm rot="1785936">
            <a:off x="4875855" y="1321069"/>
            <a:ext cx="617581" cy="604148"/>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33"/>
          <p:cNvPicPr preferRelativeResize="0"/>
          <p:nvPr/>
        </p:nvPicPr>
        <p:blipFill>
          <a:blip r:embed="rId6">
            <a:alphaModFix/>
          </a:blip>
          <a:stretch>
            <a:fillRect/>
          </a:stretch>
        </p:blipFill>
        <p:spPr>
          <a:xfrm>
            <a:off x="7944350" y="2514448"/>
            <a:ext cx="3037050" cy="3037050"/>
          </a:xfrm>
          <a:prstGeom prst="rect">
            <a:avLst/>
          </a:prstGeom>
          <a:noFill/>
          <a:ln>
            <a:noFill/>
          </a:ln>
        </p:spPr>
      </p:pic>
      <p:pic>
        <p:nvPicPr>
          <p:cNvPr id="260" name="Google Shape;260;p33"/>
          <p:cNvPicPr preferRelativeResize="0"/>
          <p:nvPr/>
        </p:nvPicPr>
        <p:blipFill>
          <a:blip r:embed="rId7">
            <a:alphaModFix/>
          </a:blip>
          <a:stretch>
            <a:fillRect/>
          </a:stretch>
        </p:blipFill>
        <p:spPr>
          <a:xfrm>
            <a:off x="391875" y="1885650"/>
            <a:ext cx="6156900" cy="3375025"/>
          </a:xfrm>
          <a:prstGeom prst="rect">
            <a:avLst/>
          </a:prstGeom>
          <a:noFill/>
          <a:ln>
            <a:noFill/>
          </a:ln>
        </p:spPr>
      </p:pic>
      <p:sp>
        <p:nvSpPr>
          <p:cNvPr id="261" name="Google Shape;261;p33"/>
          <p:cNvSpPr/>
          <p:nvPr/>
        </p:nvSpPr>
        <p:spPr>
          <a:xfrm>
            <a:off x="3793500" y="1683900"/>
            <a:ext cx="1156500" cy="689100"/>
          </a:xfrm>
          <a:prstGeom prst="ellipse">
            <a:avLst/>
          </a:prstGeom>
          <a:noFill/>
          <a:ln w="3810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136450" y="3555775"/>
            <a:ext cx="828900" cy="501600"/>
          </a:xfrm>
          <a:prstGeom prst="ellipse">
            <a:avLst/>
          </a:prstGeom>
          <a:noFill/>
          <a:ln w="3810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380"/>
              </a:buClr>
              <a:buSzPts val="4400"/>
              <a:buFont typeface="Calibri"/>
              <a:buNone/>
            </a:pPr>
            <a:r>
              <a:rPr lang="en-GB" b="1">
                <a:solidFill>
                  <a:srgbClr val="004380"/>
                </a:solidFill>
                <a:latin typeface="Calibri"/>
                <a:ea typeface="Calibri"/>
                <a:cs typeface="Calibri"/>
                <a:sym typeface="Calibri"/>
              </a:rPr>
              <a:t>Feedback</a:t>
            </a:r>
            <a:endParaRPr/>
          </a:p>
        </p:txBody>
      </p:sp>
      <p:sp>
        <p:nvSpPr>
          <p:cNvPr id="268" name="Google Shape;268;p34"/>
          <p:cNvSpPr txBox="1">
            <a:spLocks noGrp="1"/>
          </p:cNvSpPr>
          <p:nvPr>
            <p:ph type="body" idx="1"/>
          </p:nvPr>
        </p:nvSpPr>
        <p:spPr>
          <a:xfrm>
            <a:off x="838200" y="1683153"/>
            <a:ext cx="108273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600"/>
              <a:buNone/>
            </a:pPr>
            <a:r>
              <a:rPr lang="en-GB" sz="2600"/>
              <a:t>What has … identified for you and how did this help you? </a:t>
            </a:r>
            <a:endParaRPr/>
          </a:p>
          <a:p>
            <a:pPr marL="0" lvl="0" indent="0" algn="l" rtl="0">
              <a:lnSpc>
                <a:spcPct val="90000"/>
              </a:lnSpc>
              <a:spcBef>
                <a:spcPts val="1000"/>
              </a:spcBef>
              <a:spcAft>
                <a:spcPts val="0"/>
              </a:spcAft>
              <a:buClr>
                <a:schemeClr val="dk1"/>
              </a:buClr>
              <a:buSzPts val="2800"/>
              <a:buNone/>
            </a:pPr>
            <a:endParaRPr b="1">
              <a:solidFill>
                <a:srgbClr val="004380"/>
              </a:solidFill>
            </a:endParaRPr>
          </a:p>
          <a:p>
            <a:pPr marL="228600" lvl="0" indent="-228600" algn="l" rtl="0">
              <a:lnSpc>
                <a:spcPct val="90000"/>
              </a:lnSpc>
              <a:spcBef>
                <a:spcPts val="1000"/>
              </a:spcBef>
              <a:spcAft>
                <a:spcPts val="0"/>
              </a:spcAft>
              <a:buClr>
                <a:schemeClr val="dk1"/>
              </a:buClr>
              <a:buSzPts val="2800"/>
              <a:buChar char="•"/>
            </a:pPr>
            <a:r>
              <a:rPr lang="en-GB"/>
              <a:t>Type your answer in the chat</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Don’t hit send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3, 2, 1 Countdown…hit send</a:t>
            </a:r>
            <a:endParaRPr/>
          </a:p>
          <a:p>
            <a:pPr marL="228600" lvl="0" indent="-50800" algn="l" rtl="0">
              <a:lnSpc>
                <a:spcPct val="90000"/>
              </a:lnSpc>
              <a:spcBef>
                <a:spcPts val="1000"/>
              </a:spcBef>
              <a:spcAft>
                <a:spcPts val="0"/>
              </a:spcAft>
              <a:buClr>
                <a:schemeClr val="dk1"/>
              </a:buClr>
              <a:buSzPts val="2800"/>
              <a:buNone/>
            </a:pPr>
            <a:endParaRPr b="1">
              <a:solidFill>
                <a:srgbClr val="004380"/>
              </a:solidFill>
            </a:endParaRPr>
          </a:p>
          <a:p>
            <a:pPr marL="228600" lvl="0" indent="-50800" algn="l" rtl="0">
              <a:lnSpc>
                <a:spcPct val="90000"/>
              </a:lnSpc>
              <a:spcBef>
                <a:spcPts val="1000"/>
              </a:spcBef>
              <a:spcAft>
                <a:spcPts val="0"/>
              </a:spcAft>
              <a:buClr>
                <a:schemeClr val="dk1"/>
              </a:buClr>
              <a:buSzPts val="2800"/>
              <a:buNone/>
            </a:pPr>
            <a:endParaRPr/>
          </a:p>
        </p:txBody>
      </p:sp>
      <p:sp>
        <p:nvSpPr>
          <p:cNvPr id="269" name="Google Shape;269;p34"/>
          <p:cNvSpPr txBox="1"/>
          <p:nvPr/>
        </p:nvSpPr>
        <p:spPr>
          <a:xfrm rot="877207">
            <a:off x="8927833" y="2680406"/>
            <a:ext cx="184265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7200" b="1">
                <a:solidFill>
                  <a:srgbClr val="004380"/>
                </a:solidFill>
                <a:latin typeface="Calibri"/>
                <a:ea typeface="Calibri"/>
                <a:cs typeface="Calibri"/>
                <a:sym typeface="Calibri"/>
              </a:rPr>
              <a:t>3…</a:t>
            </a:r>
            <a:endParaRPr/>
          </a:p>
          <a:p>
            <a:pPr marL="0" marR="0" lvl="0" indent="0" algn="l" rtl="0">
              <a:spcBef>
                <a:spcPts val="0"/>
              </a:spcBef>
              <a:spcAft>
                <a:spcPts val="0"/>
              </a:spcAft>
              <a:buNone/>
            </a:pPr>
            <a:r>
              <a:rPr lang="en-GB" sz="7200" b="1">
                <a:solidFill>
                  <a:srgbClr val="004380"/>
                </a:solidFill>
                <a:latin typeface="Calibri"/>
                <a:ea typeface="Calibri"/>
                <a:cs typeface="Calibri"/>
                <a:sym typeface="Calibri"/>
              </a:rPr>
              <a:t>2…</a:t>
            </a:r>
            <a:endParaRPr/>
          </a:p>
          <a:p>
            <a:pPr marL="0" marR="0" lvl="0" indent="0" algn="l" rtl="0">
              <a:spcBef>
                <a:spcPts val="0"/>
              </a:spcBef>
              <a:spcAft>
                <a:spcPts val="0"/>
              </a:spcAft>
              <a:buNone/>
            </a:pPr>
            <a:r>
              <a:rPr lang="en-GB" sz="7200" b="1">
                <a:solidFill>
                  <a:srgbClr val="004380"/>
                </a:solidFill>
                <a:latin typeface="Calibri"/>
                <a:ea typeface="Calibri"/>
                <a:cs typeface="Calibri"/>
                <a:sym typeface="Calibri"/>
              </a:rPr>
              <a:t>1</a:t>
            </a:r>
            <a:endParaRPr/>
          </a:p>
        </p:txBody>
      </p:sp>
      <p:pic>
        <p:nvPicPr>
          <p:cNvPr id="270" name="Google Shape;270;p34"/>
          <p:cNvPicPr preferRelativeResize="0"/>
          <p:nvPr/>
        </p:nvPicPr>
        <p:blipFill rotWithShape="1">
          <a:blip r:embed="rId3">
            <a:alphaModFix/>
          </a:blip>
          <a:srcRect/>
          <a:stretch/>
        </p:blipFill>
        <p:spPr>
          <a:xfrm>
            <a:off x="1928660" y="6236120"/>
            <a:ext cx="8021169" cy="485843"/>
          </a:xfrm>
          <a:prstGeom prst="rect">
            <a:avLst/>
          </a:prstGeom>
          <a:noFill/>
          <a:ln>
            <a:noFill/>
          </a:ln>
        </p:spPr>
      </p:pic>
      <p:pic>
        <p:nvPicPr>
          <p:cNvPr id="271" name="Google Shape;271;p34"/>
          <p:cNvPicPr preferRelativeResize="0"/>
          <p:nvPr/>
        </p:nvPicPr>
        <p:blipFill>
          <a:blip r:embed="rId4">
            <a:alphaModFix/>
          </a:blip>
          <a:stretch>
            <a:fillRect/>
          </a:stretch>
        </p:blipFill>
        <p:spPr>
          <a:xfrm>
            <a:off x="8829000" y="265913"/>
            <a:ext cx="3009900" cy="1524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571940" y="344130"/>
            <a:ext cx="10523639" cy="694199"/>
          </a:xfrm>
          <a:prstGeom prst="rect">
            <a:avLst/>
          </a:prstGeom>
          <a:noFill/>
          <a:ln>
            <a:noFill/>
          </a:ln>
        </p:spPr>
        <p:txBody>
          <a:bodyPr spcFirstLastPara="1" wrap="square" lIns="0" tIns="16925" rIns="0" bIns="0" anchor="t" anchorCtr="0">
            <a:spAutoFit/>
          </a:bodyPr>
          <a:lstStyle/>
          <a:p>
            <a:pPr marL="12700"/>
            <a:r>
              <a:rPr lang="en-GB" sz="4400" dirty="0">
                <a:latin typeface="Arial"/>
                <a:ea typeface="Arial"/>
                <a:cs typeface="Arial"/>
              </a:rPr>
              <a:t>Thank you, feedback &amp; next date </a:t>
            </a:r>
            <a:endParaRPr sz="4400" dirty="0">
              <a:latin typeface="Arial"/>
              <a:ea typeface="Arial"/>
              <a:cs typeface="Arial"/>
            </a:endParaRPr>
          </a:p>
        </p:txBody>
      </p:sp>
      <p:sp>
        <p:nvSpPr>
          <p:cNvPr id="277" name="Google Shape;277;p35"/>
          <p:cNvSpPr txBox="1"/>
          <p:nvPr/>
        </p:nvSpPr>
        <p:spPr>
          <a:xfrm>
            <a:off x="571940" y="1766348"/>
            <a:ext cx="11620060" cy="4225718"/>
          </a:xfrm>
          <a:prstGeom prst="rect">
            <a:avLst/>
          </a:prstGeom>
          <a:noFill/>
          <a:ln>
            <a:noFill/>
          </a:ln>
        </p:spPr>
        <p:txBody>
          <a:bodyPr spcFirstLastPara="1" wrap="square" lIns="0" tIns="16075" rIns="0" bIns="0" anchor="t" anchorCtr="0">
            <a:spAutoFit/>
          </a:bodyPr>
          <a:lstStyle/>
          <a:p>
            <a:pPr marR="1917700" lvl="0" algn="l" rtl="0">
              <a:lnSpc>
                <a:spcPct val="120600"/>
              </a:lnSpc>
              <a:spcBef>
                <a:spcPts val="0"/>
              </a:spcBef>
              <a:spcAft>
                <a:spcPts val="0"/>
              </a:spcAft>
              <a:buClr>
                <a:srgbClr val="585858"/>
              </a:buClr>
              <a:buSzPts val="3200"/>
            </a:pPr>
            <a:r>
              <a:rPr lang="en-GB" sz="2800" b="0" i="0" u="none" strike="noStrike" cap="none" dirty="0">
                <a:solidFill>
                  <a:srgbClr val="585858"/>
                </a:solidFill>
                <a:latin typeface="Times New Roman"/>
                <a:ea typeface="Times New Roman"/>
                <a:cs typeface="Times New Roman"/>
                <a:sym typeface="Times New Roman"/>
              </a:rPr>
              <a:t>Please share your feedback </a:t>
            </a:r>
            <a:r>
              <a:rPr lang="en-GB" sz="2700" b="0" i="0" u="none" strike="noStrike" cap="none" dirty="0">
                <a:solidFill>
                  <a:srgbClr val="585858"/>
                </a:solidFill>
                <a:latin typeface="Times New Roman"/>
                <a:ea typeface="Times New Roman"/>
                <a:cs typeface="Times New Roman"/>
                <a:sym typeface="Times New Roman"/>
              </a:rPr>
              <a:t>on this session: </a:t>
            </a:r>
            <a:r>
              <a:rPr lang="en-GB" sz="2700" b="0" i="0" u="none" strike="noStrike" cap="none" dirty="0">
                <a:solidFill>
                  <a:srgbClr val="0096A7"/>
                </a:solidFill>
                <a:latin typeface="Times New Roman"/>
                <a:ea typeface="Times New Roman"/>
                <a:cs typeface="Times New Roman"/>
                <a:sym typeface="Times New Roman"/>
              </a:rPr>
              <a:t> </a:t>
            </a:r>
            <a:r>
              <a:rPr lang="en-GB" sz="2700" b="0" i="0" u="none" strike="noStrike" cap="none" dirty="0">
                <a:solidFill>
                  <a:srgbClr val="0096A7"/>
                </a:solidFill>
                <a:latin typeface="Times New Roman"/>
                <a:ea typeface="Times New Roman"/>
                <a:cs typeface="Times New Roman"/>
                <a:sym typeface="Times New Roman"/>
                <a:hlinkClick r:id="rId3"/>
              </a:rPr>
              <a:t>https://survey.eu.qualtrics.com/jfe/form/SV_41PrkCWH4R04flA</a:t>
            </a:r>
            <a:endParaRPr lang="en-GB" sz="2700" b="0" i="0" u="none" strike="noStrike" cap="none" dirty="0">
              <a:solidFill>
                <a:srgbClr val="0096A7"/>
              </a:solidFill>
              <a:latin typeface="Times New Roman"/>
              <a:ea typeface="Times New Roman"/>
              <a:cs typeface="Times New Roman"/>
              <a:sym typeface="Times New Roman"/>
            </a:endParaRPr>
          </a:p>
          <a:p>
            <a:pPr marR="1917700" lvl="0" algn="l" rtl="0">
              <a:lnSpc>
                <a:spcPct val="120600"/>
              </a:lnSpc>
              <a:spcBef>
                <a:spcPts val="0"/>
              </a:spcBef>
              <a:spcAft>
                <a:spcPts val="0"/>
              </a:spcAft>
              <a:buClr>
                <a:srgbClr val="585858"/>
              </a:buClr>
              <a:buSzPts val="3200"/>
            </a:pPr>
            <a:r>
              <a:rPr lang="en-GB" sz="2700" b="0" i="0" u="none" strike="noStrike" cap="none" dirty="0">
                <a:solidFill>
                  <a:srgbClr val="585858"/>
                </a:solidFill>
                <a:latin typeface="Times New Roman"/>
                <a:ea typeface="Times New Roman"/>
                <a:cs typeface="Times New Roman"/>
                <a:sym typeface="Times New Roman"/>
              </a:rPr>
              <a:t>Get involved – help facilitate a future session?</a:t>
            </a:r>
            <a:endParaRPr sz="2700" b="0" i="0" u="none" strike="noStrike" cap="none" dirty="0">
              <a:solidFill>
                <a:schemeClr val="dk1"/>
              </a:solidFill>
              <a:latin typeface="Times New Roman"/>
              <a:ea typeface="Times New Roman"/>
              <a:cs typeface="Times New Roman"/>
              <a:sym typeface="Times New Roman"/>
            </a:endParaRPr>
          </a:p>
          <a:p>
            <a:pPr marR="1447800" lvl="0" algn="l" rtl="0">
              <a:lnSpc>
                <a:spcPct val="117800"/>
              </a:lnSpc>
              <a:spcBef>
                <a:spcPts val="600"/>
              </a:spcBef>
              <a:spcAft>
                <a:spcPts val="0"/>
              </a:spcAft>
              <a:buClr>
                <a:srgbClr val="585858"/>
              </a:buClr>
              <a:buSzPts val="3200"/>
            </a:pPr>
            <a:r>
              <a:rPr lang="en-GB" sz="2700" b="0" i="0" u="none" strike="noStrike" cap="none" dirty="0">
                <a:solidFill>
                  <a:srgbClr val="585858"/>
                </a:solidFill>
                <a:latin typeface="Times New Roman"/>
                <a:ea typeface="Times New Roman"/>
                <a:cs typeface="Times New Roman"/>
                <a:sym typeface="Times New Roman"/>
              </a:rPr>
              <a:t>Join Q’s ‘Liberating Structures in Healthcare’ group: </a:t>
            </a:r>
            <a:r>
              <a:rPr lang="en-GB" sz="2700" b="0" i="0" u="none" strike="noStrike" cap="none" dirty="0">
                <a:solidFill>
                  <a:srgbClr val="0096A7"/>
                </a:solidFill>
                <a:latin typeface="Times New Roman"/>
                <a:ea typeface="Times New Roman"/>
                <a:cs typeface="Times New Roman"/>
                <a:sym typeface="Times New Roman"/>
              </a:rPr>
              <a:t> </a:t>
            </a:r>
            <a:r>
              <a:rPr lang="en-GB" sz="2400" b="0" i="0" u="sng" strike="noStrike" cap="none" dirty="0">
                <a:solidFill>
                  <a:schemeClr val="hlink"/>
                </a:solidFill>
                <a:latin typeface="Times New Roman"/>
                <a:ea typeface="Times New Roman"/>
                <a:cs typeface="Times New Roman"/>
                <a:sym typeface="Times New Roman"/>
                <a:hlinkClick r:id="rId4"/>
              </a:rPr>
              <a:t>https://q.health.org.uk/community/groups/liberating-structures-in-  healthcare/</a:t>
            </a:r>
            <a:endParaRPr sz="2400" b="0" i="0" u="none" strike="noStrike" cap="none" dirty="0">
              <a:solidFill>
                <a:schemeClr val="dk1"/>
              </a:solidFill>
              <a:latin typeface="Times New Roman"/>
              <a:ea typeface="Times New Roman"/>
              <a:cs typeface="Times New Roman"/>
              <a:sym typeface="Times New Roman"/>
            </a:endParaRPr>
          </a:p>
          <a:p>
            <a:pPr marL="12700" marR="4229100" lvl="0" algn="l" rtl="0">
              <a:lnSpc>
                <a:spcPct val="108000"/>
              </a:lnSpc>
              <a:spcBef>
                <a:spcPts val="1300"/>
              </a:spcBef>
              <a:spcAft>
                <a:spcPts val="0"/>
              </a:spcAft>
              <a:buClr>
                <a:srgbClr val="000000"/>
              </a:buClr>
              <a:buSzPts val="2700"/>
            </a:pPr>
            <a:r>
              <a:rPr lang="en-GB" sz="2700" b="0" i="0" u="none" strike="noStrike" cap="none" dirty="0">
                <a:solidFill>
                  <a:srgbClr val="585858"/>
                </a:solidFill>
                <a:latin typeface="Times New Roman"/>
                <a:ea typeface="Times New Roman"/>
                <a:cs typeface="Times New Roman"/>
                <a:sym typeface="Times New Roman"/>
              </a:rPr>
              <a:t>Next met up of the SIG: 6</a:t>
            </a:r>
            <a:r>
              <a:rPr lang="en-GB" sz="2700" b="0" i="0" u="none" strike="noStrike" cap="none" baseline="30000" dirty="0">
                <a:solidFill>
                  <a:srgbClr val="585858"/>
                </a:solidFill>
                <a:latin typeface="Times New Roman"/>
                <a:ea typeface="Times New Roman"/>
                <a:cs typeface="Times New Roman"/>
                <a:sym typeface="Times New Roman"/>
              </a:rPr>
              <a:t>th</a:t>
            </a:r>
            <a:r>
              <a:rPr lang="en-GB" sz="2700" b="0" i="0" u="none" strike="noStrike" cap="none" dirty="0">
                <a:solidFill>
                  <a:srgbClr val="585858"/>
                </a:solidFill>
                <a:latin typeface="Times New Roman"/>
                <a:ea typeface="Times New Roman"/>
                <a:cs typeface="Times New Roman"/>
                <a:sym typeface="Times New Roman"/>
              </a:rPr>
              <a:t> October 2022 @ Midday</a:t>
            </a:r>
          </a:p>
          <a:p>
            <a:pPr marL="12700" marR="4229100" lvl="0" algn="l" rtl="0">
              <a:lnSpc>
                <a:spcPct val="108000"/>
              </a:lnSpc>
              <a:spcBef>
                <a:spcPts val="1300"/>
              </a:spcBef>
              <a:spcAft>
                <a:spcPts val="0"/>
              </a:spcAft>
              <a:buClr>
                <a:srgbClr val="000000"/>
              </a:buClr>
              <a:buSzPts val="2700"/>
            </a:pPr>
            <a:r>
              <a:rPr lang="en-GB" sz="2700" b="0" i="0" u="none" strike="noStrike" cap="none" dirty="0">
                <a:solidFill>
                  <a:srgbClr val="585858"/>
                </a:solidFill>
                <a:latin typeface="Times New Roman"/>
                <a:ea typeface="Times New Roman"/>
                <a:cs typeface="Times New Roman"/>
                <a:sym typeface="Times New Roman"/>
              </a:rPr>
              <a:t>Find the right LS to use with </a:t>
            </a:r>
            <a:r>
              <a:rPr lang="en-GB" sz="2700" b="0" i="0" u="sng" strike="noStrike" cap="none" dirty="0">
                <a:solidFill>
                  <a:schemeClr val="hlink"/>
                </a:solidFill>
                <a:latin typeface="Times New Roman"/>
                <a:ea typeface="Times New Roman"/>
                <a:cs typeface="Times New Roman"/>
                <a:sym typeface="Times New Roman"/>
                <a:hlinkClick r:id="rId5"/>
              </a:rPr>
              <a:t>LS Matchmaker</a:t>
            </a:r>
            <a:r>
              <a:rPr lang="en-GB" sz="2700" dirty="0">
                <a:solidFill>
                  <a:srgbClr val="585858"/>
                </a:solidFill>
                <a:latin typeface="Times New Roman"/>
                <a:ea typeface="Times New Roman"/>
                <a:cs typeface="Times New Roman"/>
                <a:sym typeface="Times New Roman"/>
              </a:rPr>
              <a:t> </a:t>
            </a:r>
            <a:r>
              <a:rPr lang="en-GB" sz="2700" b="0" i="0" u="none" strike="noStrike" cap="none" dirty="0">
                <a:solidFill>
                  <a:srgbClr val="585858"/>
                </a:solidFill>
                <a:latin typeface="Times New Roman"/>
                <a:ea typeface="Times New Roman"/>
                <a:cs typeface="Times New Roman"/>
                <a:sym typeface="Times New Roman"/>
              </a:rPr>
              <a:t>tool  LS cards pack; LS App</a:t>
            </a:r>
            <a:endParaRPr sz="2700" b="0" i="0" u="none" strike="noStrike" cap="none" dirty="0">
              <a:solidFill>
                <a:schemeClr val="dk1"/>
              </a:solidFill>
              <a:latin typeface="Times New Roman"/>
              <a:ea typeface="Times New Roman"/>
              <a:cs typeface="Times New Roman"/>
              <a:sym typeface="Times New Roman"/>
            </a:endParaRPr>
          </a:p>
        </p:txBody>
      </p:sp>
      <p:pic>
        <p:nvPicPr>
          <p:cNvPr id="278" name="Google Shape;278;p35"/>
          <p:cNvPicPr preferRelativeResize="0"/>
          <p:nvPr/>
        </p:nvPicPr>
        <p:blipFill rotWithShape="1">
          <a:blip r:embed="rId6">
            <a:alphaModFix/>
          </a:blip>
          <a:srcRect/>
          <a:stretch/>
        </p:blipFill>
        <p:spPr>
          <a:xfrm>
            <a:off x="9434795" y="4856110"/>
            <a:ext cx="2699535" cy="1540256"/>
          </a:xfrm>
          <a:prstGeom prst="rect">
            <a:avLst/>
          </a:prstGeom>
          <a:noFill/>
          <a:ln>
            <a:noFill/>
          </a:ln>
        </p:spPr>
      </p:pic>
      <p:pic>
        <p:nvPicPr>
          <p:cNvPr id="279" name="Google Shape;279;p35"/>
          <p:cNvPicPr preferRelativeResize="0"/>
          <p:nvPr/>
        </p:nvPicPr>
        <p:blipFill rotWithShape="1">
          <a:blip r:embed="rId7">
            <a:alphaModFix/>
          </a:blip>
          <a:srcRect/>
          <a:stretch/>
        </p:blipFill>
        <p:spPr>
          <a:xfrm>
            <a:off x="8007248" y="4973576"/>
            <a:ext cx="1176403" cy="15280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571525" y="346384"/>
            <a:ext cx="10876200" cy="909000"/>
          </a:xfrm>
          <a:prstGeom prst="rect">
            <a:avLst/>
          </a:prstGeom>
          <a:noFill/>
          <a:ln>
            <a:noFill/>
          </a:ln>
        </p:spPr>
        <p:txBody>
          <a:bodyPr spcFirstLastPara="1" wrap="square" lIns="0" tIns="16075" rIns="0" bIns="0" anchor="t" anchorCtr="0">
            <a:spAutoFit/>
          </a:bodyPr>
          <a:lstStyle/>
          <a:p>
            <a:pPr marL="12700" lvl="0" indent="0" algn="l" rtl="0">
              <a:lnSpc>
                <a:spcPct val="100000"/>
              </a:lnSpc>
              <a:spcBef>
                <a:spcPts val="0"/>
              </a:spcBef>
              <a:spcAft>
                <a:spcPts val="0"/>
              </a:spcAft>
              <a:buSzPts val="1900"/>
              <a:buNone/>
            </a:pPr>
            <a:r>
              <a:rPr lang="en-GB" sz="5800" dirty="0">
                <a:latin typeface="Arial"/>
                <a:ea typeface="Arial"/>
                <a:cs typeface="Arial"/>
                <a:sym typeface="Arial"/>
              </a:rPr>
              <a:t>Welcome + workshop purpose</a:t>
            </a:r>
            <a:endParaRPr sz="5800" dirty="0">
              <a:latin typeface="Arial"/>
              <a:ea typeface="Arial"/>
              <a:cs typeface="Arial"/>
              <a:sym typeface="Arial"/>
            </a:endParaRPr>
          </a:p>
        </p:txBody>
      </p:sp>
      <p:sp>
        <p:nvSpPr>
          <p:cNvPr id="140" name="Google Shape;140;p22"/>
          <p:cNvSpPr txBox="1"/>
          <p:nvPr/>
        </p:nvSpPr>
        <p:spPr>
          <a:xfrm>
            <a:off x="571525" y="1660497"/>
            <a:ext cx="11094002" cy="4967173"/>
          </a:xfrm>
          <a:prstGeom prst="rect">
            <a:avLst/>
          </a:prstGeom>
          <a:noFill/>
          <a:ln>
            <a:noFill/>
          </a:ln>
        </p:spPr>
        <p:txBody>
          <a:bodyPr spcFirstLastPara="1" wrap="square" lIns="0" tIns="108375" rIns="0" bIns="0" anchor="t" anchorCtr="0">
            <a:spAutoFit/>
          </a:bodyPr>
          <a:lstStyle/>
          <a:p>
            <a:pPr marL="571500" marR="0" lvl="0" indent="-558800" algn="l" rtl="0">
              <a:lnSpc>
                <a:spcPct val="100000"/>
              </a:lnSpc>
              <a:spcBef>
                <a:spcPts val="0"/>
              </a:spcBef>
              <a:spcAft>
                <a:spcPts val="0"/>
              </a:spcAft>
              <a:buClr>
                <a:srgbClr val="585858"/>
              </a:buClr>
              <a:buSzPts val="4000"/>
              <a:buChar char="●"/>
            </a:pPr>
            <a:r>
              <a:rPr lang="en-GB" sz="4000" i="0" u="none" strike="noStrike" cap="none" dirty="0">
                <a:solidFill>
                  <a:srgbClr val="585858"/>
                </a:solidFill>
              </a:rPr>
              <a:t>To trial structures</a:t>
            </a:r>
            <a:endParaRPr sz="4000" i="0" u="none" strike="noStrike" cap="none" dirty="0">
              <a:solidFill>
                <a:schemeClr val="dk1"/>
              </a:solidFill>
            </a:endParaRPr>
          </a:p>
          <a:p>
            <a:pPr marL="571500" marR="0" lvl="0" indent="-558800" algn="l" rtl="0">
              <a:lnSpc>
                <a:spcPct val="100000"/>
              </a:lnSpc>
              <a:spcBef>
                <a:spcPts val="700"/>
              </a:spcBef>
              <a:spcAft>
                <a:spcPts val="0"/>
              </a:spcAft>
              <a:buClr>
                <a:srgbClr val="585858"/>
              </a:buClr>
              <a:buSzPts val="4000"/>
              <a:buChar char="●"/>
            </a:pPr>
            <a:r>
              <a:rPr lang="en-GB" sz="4000" dirty="0">
                <a:solidFill>
                  <a:srgbClr val="585858"/>
                </a:solidFill>
              </a:rPr>
              <a:t>To use m</a:t>
            </a:r>
            <a:r>
              <a:rPr lang="en-GB" sz="4000" i="0" u="none" strike="noStrike" cap="none" dirty="0">
                <a:solidFill>
                  <a:srgbClr val="585858"/>
                </a:solidFill>
              </a:rPr>
              <a:t>eetup principles</a:t>
            </a:r>
            <a:endParaRPr sz="4000" i="0" u="none" strike="noStrike" cap="none" dirty="0">
              <a:solidFill>
                <a:schemeClr val="dk1"/>
              </a:solidFill>
            </a:endParaRPr>
          </a:p>
          <a:p>
            <a:pPr marL="571500" marR="0" lvl="0" indent="-558800" algn="l" rtl="0">
              <a:lnSpc>
                <a:spcPct val="100000"/>
              </a:lnSpc>
              <a:spcBef>
                <a:spcPts val="700"/>
              </a:spcBef>
              <a:spcAft>
                <a:spcPts val="0"/>
              </a:spcAft>
              <a:buClr>
                <a:srgbClr val="585858"/>
              </a:buClr>
              <a:buSzPts val="4000"/>
              <a:buChar char="●"/>
            </a:pPr>
            <a:r>
              <a:rPr lang="en-GB" sz="4000" i="0" u="none" strike="noStrike" cap="none" dirty="0">
                <a:solidFill>
                  <a:srgbClr val="585858"/>
                </a:solidFill>
              </a:rPr>
              <a:t>To share approaches to vir</a:t>
            </a:r>
            <a:r>
              <a:rPr lang="en-GB" sz="4000" dirty="0">
                <a:solidFill>
                  <a:srgbClr val="585858"/>
                </a:solidFill>
              </a:rPr>
              <a:t>tual adaptations</a:t>
            </a:r>
            <a:r>
              <a:rPr lang="en-GB" sz="4000" i="0" u="none" strike="noStrike" cap="none" dirty="0">
                <a:solidFill>
                  <a:srgbClr val="585858"/>
                </a:solidFill>
              </a:rPr>
              <a:t> </a:t>
            </a:r>
            <a:endParaRPr sz="4000" i="0" u="none" strike="noStrike" cap="none" dirty="0">
              <a:solidFill>
                <a:schemeClr val="dk1"/>
              </a:solidFill>
            </a:endParaRPr>
          </a:p>
          <a:p>
            <a:pPr marL="571500" marR="114300" lvl="0" indent="-558800" algn="l" rtl="0">
              <a:lnSpc>
                <a:spcPct val="114999"/>
              </a:lnSpc>
              <a:spcBef>
                <a:spcPts val="0"/>
              </a:spcBef>
              <a:spcAft>
                <a:spcPts val="0"/>
              </a:spcAft>
              <a:buClr>
                <a:srgbClr val="585858"/>
              </a:buClr>
              <a:buSzPts val="4000"/>
              <a:buChar char="●"/>
            </a:pPr>
            <a:r>
              <a:rPr lang="en-GB" sz="4000" i="0" u="none" strike="noStrike" cap="none" dirty="0">
                <a:solidFill>
                  <a:srgbClr val="585858"/>
                </a:solidFill>
              </a:rPr>
              <a:t>To support the growing network of Q LS  users </a:t>
            </a:r>
          </a:p>
          <a:p>
            <a:pPr marL="571500" marR="114300" lvl="0" indent="-558800" algn="l" rtl="0">
              <a:lnSpc>
                <a:spcPct val="114999"/>
              </a:lnSpc>
              <a:spcBef>
                <a:spcPts val="0"/>
              </a:spcBef>
              <a:spcAft>
                <a:spcPts val="0"/>
              </a:spcAft>
              <a:buClr>
                <a:srgbClr val="585858"/>
              </a:buClr>
              <a:buSzPts val="4000"/>
              <a:buChar char="●"/>
            </a:pPr>
            <a:endParaRPr sz="4000" i="0" u="none" strike="noStrike" cap="none" dirty="0">
              <a:solidFill>
                <a:srgbClr val="585858"/>
              </a:solidFill>
            </a:endParaRPr>
          </a:p>
          <a:p>
            <a:pPr marL="457200" marR="114300" lvl="0" indent="0" algn="l" rtl="0">
              <a:lnSpc>
                <a:spcPct val="114999"/>
              </a:lnSpc>
              <a:spcBef>
                <a:spcPts val="0"/>
              </a:spcBef>
              <a:spcAft>
                <a:spcPts val="0"/>
              </a:spcAft>
              <a:buNone/>
            </a:pPr>
            <a:r>
              <a:rPr lang="en-GB" sz="4000" i="0" u="none" strike="noStrike" cap="none" dirty="0">
                <a:solidFill>
                  <a:srgbClr val="585858"/>
                </a:solidFill>
              </a:rPr>
              <a:t>    </a:t>
            </a:r>
            <a:r>
              <a:rPr lang="en-GB" sz="4000" i="0" u="none" strike="noStrike" cap="none" dirty="0">
                <a:solidFill>
                  <a:srgbClr val="C00000"/>
                </a:solidFill>
              </a:rPr>
              <a:t>*</a:t>
            </a:r>
            <a:r>
              <a:rPr lang="en-GB" sz="4000" i="1" u="none" strike="noStrike" cap="none" dirty="0">
                <a:solidFill>
                  <a:srgbClr val="C00000"/>
                </a:solidFill>
              </a:rPr>
              <a:t>please introduce yourself in the chat*</a:t>
            </a:r>
            <a:endParaRPr sz="4000" i="0" u="none" strike="noStrike" cap="none"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87900" y="267571"/>
            <a:ext cx="11804100" cy="909900"/>
          </a:xfrm>
          <a:prstGeom prst="rect">
            <a:avLst/>
          </a:prstGeom>
          <a:noFill/>
          <a:ln>
            <a:noFill/>
          </a:ln>
        </p:spPr>
        <p:txBody>
          <a:bodyPr spcFirstLastPara="1" wrap="square" lIns="0" tIns="16925" rIns="0" bIns="0" anchor="t" anchorCtr="0">
            <a:spAutoFit/>
          </a:bodyPr>
          <a:lstStyle/>
          <a:p>
            <a:pPr marL="12700" lvl="0" indent="0" algn="l" rtl="0">
              <a:lnSpc>
                <a:spcPct val="100000"/>
              </a:lnSpc>
              <a:spcBef>
                <a:spcPts val="0"/>
              </a:spcBef>
              <a:spcAft>
                <a:spcPts val="0"/>
              </a:spcAft>
              <a:buSzPts val="1900"/>
              <a:buNone/>
            </a:pPr>
            <a:r>
              <a:rPr lang="en-GB" sz="5800" dirty="0">
                <a:latin typeface="Arial"/>
                <a:ea typeface="Arial"/>
                <a:cs typeface="Arial"/>
                <a:sym typeface="Arial"/>
              </a:rPr>
              <a:t>What are Liberating Structures?</a:t>
            </a:r>
            <a:endParaRPr sz="5800" dirty="0">
              <a:latin typeface="Arial"/>
              <a:ea typeface="Arial"/>
              <a:cs typeface="Arial"/>
              <a:sym typeface="Arial"/>
            </a:endParaRPr>
          </a:p>
        </p:txBody>
      </p:sp>
      <p:pic>
        <p:nvPicPr>
          <p:cNvPr id="146" name="Google Shape;146;p23"/>
          <p:cNvPicPr preferRelativeResize="0"/>
          <p:nvPr/>
        </p:nvPicPr>
        <p:blipFill rotWithShape="1">
          <a:blip r:embed="rId3">
            <a:alphaModFix/>
          </a:blip>
          <a:srcRect/>
          <a:stretch/>
        </p:blipFill>
        <p:spPr>
          <a:xfrm>
            <a:off x="2458307" y="5504688"/>
            <a:ext cx="7189215" cy="1353312"/>
          </a:xfrm>
          <a:prstGeom prst="rect">
            <a:avLst/>
          </a:prstGeom>
          <a:noFill/>
          <a:ln>
            <a:noFill/>
          </a:ln>
        </p:spPr>
      </p:pic>
      <p:sp>
        <p:nvSpPr>
          <p:cNvPr id="147" name="Google Shape;147;p23"/>
          <p:cNvSpPr txBox="1"/>
          <p:nvPr/>
        </p:nvSpPr>
        <p:spPr>
          <a:xfrm>
            <a:off x="1188448" y="1414475"/>
            <a:ext cx="9728934" cy="4029214"/>
          </a:xfrm>
          <a:prstGeom prst="rect">
            <a:avLst/>
          </a:prstGeom>
          <a:noFill/>
          <a:ln>
            <a:noFill/>
          </a:ln>
        </p:spPr>
        <p:txBody>
          <a:bodyPr spcFirstLastPara="1" wrap="square" lIns="0" tIns="16925" rIns="0" bIns="0" anchor="t" anchorCtr="0">
            <a:spAutoFit/>
          </a:bodyPr>
          <a:lstStyle/>
          <a:p>
            <a:pPr marL="457200" marR="558800" lvl="0" indent="-431800" algn="l" rtl="0">
              <a:lnSpc>
                <a:spcPct val="114999"/>
              </a:lnSpc>
              <a:spcBef>
                <a:spcPts val="0"/>
              </a:spcBef>
              <a:spcAft>
                <a:spcPts val="0"/>
              </a:spcAft>
              <a:buClr>
                <a:srgbClr val="585858"/>
              </a:buClr>
              <a:buSzPts val="2000"/>
              <a:buFont typeface="Times New Roman"/>
              <a:buChar char="●"/>
            </a:pPr>
            <a:r>
              <a:rPr lang="en-GB" sz="2200" i="0" u="none" strike="noStrike" cap="none" dirty="0">
                <a:solidFill>
                  <a:srgbClr val="585858"/>
                </a:solidFill>
              </a:rPr>
              <a:t>Simple social workshop designs that </a:t>
            </a:r>
            <a:r>
              <a:rPr lang="en-GB" sz="2200" b="1" i="0" u="none" strike="noStrike" cap="none" dirty="0">
                <a:solidFill>
                  <a:srgbClr val="585858"/>
                </a:solidFill>
              </a:rPr>
              <a:t>distribute participation </a:t>
            </a:r>
            <a:r>
              <a:rPr lang="en-GB" sz="2200" i="0" u="none" strike="noStrike" cap="none" dirty="0">
                <a:solidFill>
                  <a:srgbClr val="585858"/>
                </a:solidFill>
              </a:rPr>
              <a:t>more widely, while drawing out </a:t>
            </a:r>
            <a:r>
              <a:rPr lang="en-GB" sz="2200" b="1" i="0" u="none" strike="noStrike" cap="none" dirty="0">
                <a:solidFill>
                  <a:srgbClr val="585858"/>
                </a:solidFill>
              </a:rPr>
              <a:t>greater difference and variation </a:t>
            </a:r>
            <a:r>
              <a:rPr lang="en-GB" sz="2200" i="0" u="none" strike="noStrike" cap="none" dirty="0">
                <a:solidFill>
                  <a:srgbClr val="585858"/>
                </a:solidFill>
              </a:rPr>
              <a:t>within groups</a:t>
            </a:r>
            <a:endParaRPr sz="2200" i="0" u="none" strike="noStrike" cap="none" dirty="0">
              <a:solidFill>
                <a:schemeClr val="dk1"/>
              </a:solidFill>
            </a:endParaRPr>
          </a:p>
          <a:p>
            <a:pPr marL="457200" marR="0" lvl="0" indent="-431800" algn="l" rtl="0">
              <a:lnSpc>
                <a:spcPct val="100000"/>
              </a:lnSpc>
              <a:spcBef>
                <a:spcPts val="400"/>
              </a:spcBef>
              <a:spcAft>
                <a:spcPts val="0"/>
              </a:spcAft>
              <a:buClr>
                <a:srgbClr val="585858"/>
              </a:buClr>
              <a:buSzPts val="2000"/>
              <a:buFont typeface="Times New Roman"/>
              <a:buChar char="●"/>
            </a:pPr>
            <a:r>
              <a:rPr lang="en-GB" sz="2200" i="0" u="none" strike="noStrike" cap="none" dirty="0">
                <a:solidFill>
                  <a:srgbClr val="585858"/>
                </a:solidFill>
              </a:rPr>
              <a:t>A repertoire of techniques that reliably </a:t>
            </a:r>
            <a:r>
              <a:rPr lang="en-GB" sz="2200" b="1" i="0" u="none" strike="noStrike" cap="none" dirty="0">
                <a:solidFill>
                  <a:srgbClr val="585858"/>
                </a:solidFill>
              </a:rPr>
              <a:t>generate novelty</a:t>
            </a:r>
            <a:endParaRPr sz="2200" i="0" u="none" strike="noStrike" cap="none" dirty="0">
              <a:solidFill>
                <a:schemeClr val="dk1"/>
              </a:solidFill>
            </a:endParaRPr>
          </a:p>
          <a:p>
            <a:pPr marL="457200" marR="38100" lvl="0" indent="-431800" algn="l" rtl="0">
              <a:lnSpc>
                <a:spcPct val="114999"/>
              </a:lnSpc>
              <a:spcBef>
                <a:spcPts val="0"/>
              </a:spcBef>
              <a:spcAft>
                <a:spcPts val="0"/>
              </a:spcAft>
              <a:buClr>
                <a:srgbClr val="585858"/>
              </a:buClr>
              <a:buSzPts val="2000"/>
              <a:buFont typeface="Times New Roman"/>
              <a:buChar char="●"/>
            </a:pPr>
            <a:r>
              <a:rPr lang="en-GB" sz="2200" i="0" u="none" strike="noStrike" cap="none" dirty="0">
                <a:solidFill>
                  <a:srgbClr val="585858"/>
                </a:solidFill>
              </a:rPr>
              <a:t>A collection for organising groups to </a:t>
            </a:r>
            <a:r>
              <a:rPr lang="en-GB" sz="2200" b="1" i="0" u="none" strike="noStrike" cap="none" dirty="0">
                <a:solidFill>
                  <a:srgbClr val="585858"/>
                </a:solidFill>
              </a:rPr>
              <a:t>collaborate and mutually shape </a:t>
            </a:r>
            <a:r>
              <a:rPr lang="en-GB" sz="2200" i="0" u="none" strike="noStrike" cap="none" dirty="0">
                <a:solidFill>
                  <a:srgbClr val="585858"/>
                </a:solidFill>
              </a:rPr>
              <a:t>their work together</a:t>
            </a:r>
            <a:endParaRPr sz="2200" i="0" u="none" strike="noStrike" cap="none" dirty="0">
              <a:solidFill>
                <a:schemeClr val="dk1"/>
              </a:solidFill>
            </a:endParaRPr>
          </a:p>
          <a:p>
            <a:pPr marL="457200" marR="0" lvl="0" indent="-431800" algn="l" rtl="0">
              <a:lnSpc>
                <a:spcPct val="100000"/>
              </a:lnSpc>
              <a:spcBef>
                <a:spcPts val="400"/>
              </a:spcBef>
              <a:spcAft>
                <a:spcPts val="0"/>
              </a:spcAft>
              <a:buClr>
                <a:srgbClr val="585858"/>
              </a:buClr>
              <a:buSzPts val="2000"/>
              <a:buFont typeface="Times New Roman"/>
              <a:buChar char="●"/>
            </a:pPr>
            <a:r>
              <a:rPr lang="en-GB" sz="2200" i="0" u="none" strike="noStrike" cap="none" dirty="0">
                <a:solidFill>
                  <a:srgbClr val="585858"/>
                </a:solidFill>
              </a:rPr>
              <a:t>Tools &amp; facilitation techniques that share a similar </a:t>
            </a:r>
            <a:r>
              <a:rPr lang="en-GB" sz="2200" b="1" i="0" u="none" strike="noStrike" cap="none" dirty="0">
                <a:solidFill>
                  <a:srgbClr val="585858"/>
                </a:solidFill>
              </a:rPr>
              <a:t>logic or organising structure</a:t>
            </a:r>
            <a:endParaRPr sz="2200" i="0" u="none" strike="noStrike" cap="none" dirty="0">
              <a:solidFill>
                <a:schemeClr val="dk1"/>
              </a:solidFill>
            </a:endParaRPr>
          </a:p>
          <a:p>
            <a:pPr marL="457200" marR="774700" lvl="0" indent="-431800" algn="l" rtl="0">
              <a:lnSpc>
                <a:spcPct val="138125"/>
              </a:lnSpc>
              <a:spcBef>
                <a:spcPts val="100"/>
              </a:spcBef>
              <a:spcAft>
                <a:spcPts val="0"/>
              </a:spcAft>
              <a:buClr>
                <a:srgbClr val="585858"/>
              </a:buClr>
              <a:buSzPts val="2000"/>
              <a:buFont typeface="Times New Roman"/>
              <a:buChar char="●"/>
            </a:pPr>
            <a:r>
              <a:rPr lang="en-GB" sz="2200" i="0" u="none" strike="noStrike" cap="none" dirty="0">
                <a:solidFill>
                  <a:srgbClr val="585858"/>
                </a:solidFill>
              </a:rPr>
              <a:t>Tiny methods that make it possible to </a:t>
            </a:r>
            <a:r>
              <a:rPr lang="en-GB" sz="2200" b="1" i="0" u="none" strike="noStrike" cap="none" dirty="0">
                <a:solidFill>
                  <a:srgbClr val="585858"/>
                </a:solidFill>
              </a:rPr>
              <a:t>benefit from complexity </a:t>
            </a:r>
            <a:r>
              <a:rPr lang="en-GB" sz="2200" i="0" u="none" strike="noStrike" cap="none" dirty="0">
                <a:solidFill>
                  <a:srgbClr val="585858"/>
                </a:solidFill>
              </a:rPr>
              <a:t>instead of flattening, ignoring, and pushing it away</a:t>
            </a:r>
            <a:endParaRPr sz="2200" i="0" u="none" strike="noStrike" cap="none" dirty="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709821" y="386082"/>
            <a:ext cx="9591900" cy="909900"/>
          </a:xfrm>
          <a:prstGeom prst="rect">
            <a:avLst/>
          </a:prstGeom>
          <a:noFill/>
          <a:ln>
            <a:noFill/>
          </a:ln>
        </p:spPr>
        <p:txBody>
          <a:bodyPr spcFirstLastPara="1" wrap="square" lIns="0" tIns="16925" rIns="0" bIns="0" anchor="t" anchorCtr="0">
            <a:spAutoFit/>
          </a:bodyPr>
          <a:lstStyle/>
          <a:p>
            <a:pPr marL="12700" marR="12700" lvl="0" indent="0" algn="l" rtl="0">
              <a:lnSpc>
                <a:spcPct val="100000"/>
              </a:lnSpc>
              <a:spcBef>
                <a:spcPts val="0"/>
              </a:spcBef>
              <a:spcAft>
                <a:spcPts val="0"/>
              </a:spcAft>
              <a:buSzPts val="1900"/>
              <a:buNone/>
            </a:pPr>
            <a:r>
              <a:rPr lang="en-GB" sz="5800" dirty="0">
                <a:latin typeface="Arial"/>
                <a:ea typeface="Arial"/>
                <a:cs typeface="Arial"/>
                <a:sym typeface="Arial"/>
              </a:rPr>
              <a:t>Plan for today</a:t>
            </a:r>
            <a:endParaRPr sz="5800" dirty="0">
              <a:latin typeface="Arial"/>
              <a:ea typeface="Arial"/>
              <a:cs typeface="Arial"/>
              <a:sym typeface="Arial"/>
            </a:endParaRPr>
          </a:p>
        </p:txBody>
      </p:sp>
      <p:pic>
        <p:nvPicPr>
          <p:cNvPr id="153" name="Google Shape;153;p24"/>
          <p:cNvPicPr preferRelativeResize="0"/>
          <p:nvPr/>
        </p:nvPicPr>
        <p:blipFill rotWithShape="1">
          <a:blip r:embed="rId3">
            <a:alphaModFix/>
          </a:blip>
          <a:srcRect/>
          <a:stretch/>
        </p:blipFill>
        <p:spPr>
          <a:xfrm>
            <a:off x="7000675" y="2287472"/>
            <a:ext cx="1171665" cy="1047175"/>
          </a:xfrm>
          <a:prstGeom prst="rect">
            <a:avLst/>
          </a:prstGeom>
          <a:noFill/>
          <a:ln>
            <a:noFill/>
          </a:ln>
        </p:spPr>
      </p:pic>
      <p:sp>
        <p:nvSpPr>
          <p:cNvPr id="154" name="Google Shape;154;p24"/>
          <p:cNvSpPr txBox="1">
            <a:spLocks noGrp="1"/>
          </p:cNvSpPr>
          <p:nvPr>
            <p:ph type="body" idx="1"/>
          </p:nvPr>
        </p:nvSpPr>
        <p:spPr>
          <a:xfrm>
            <a:off x="1970577" y="1499110"/>
            <a:ext cx="6839400" cy="5366399"/>
          </a:xfrm>
          <a:prstGeom prst="rect">
            <a:avLst/>
          </a:prstGeom>
          <a:noFill/>
          <a:ln>
            <a:noFill/>
          </a:ln>
        </p:spPr>
        <p:txBody>
          <a:bodyPr spcFirstLastPara="1" wrap="square" lIns="0" tIns="399600" rIns="0" bIns="0" anchor="t" anchorCtr="0">
            <a:spAutoFit/>
          </a:bodyPr>
          <a:lstStyle/>
          <a:p>
            <a:pPr marL="1384300" lvl="0" indent="0" algn="l" rtl="0">
              <a:lnSpc>
                <a:spcPct val="100000"/>
              </a:lnSpc>
              <a:spcBef>
                <a:spcPts val="900"/>
              </a:spcBef>
              <a:spcAft>
                <a:spcPts val="0"/>
              </a:spcAft>
              <a:buClr>
                <a:srgbClr val="202020"/>
              </a:buClr>
              <a:buSzPts val="4800"/>
            </a:pPr>
            <a:r>
              <a:rPr lang="en-GB" dirty="0">
                <a:solidFill>
                  <a:srgbClr val="202020"/>
                </a:solidFill>
                <a:latin typeface="Arial"/>
                <a:ea typeface="Arial"/>
                <a:cs typeface="Arial"/>
                <a:sym typeface="Arial"/>
              </a:rPr>
              <a:t>Impromptu Networking</a:t>
            </a:r>
            <a:endParaRPr dirty="0">
              <a:solidFill>
                <a:srgbClr val="202020"/>
              </a:solidFill>
              <a:latin typeface="Arial"/>
              <a:ea typeface="Arial"/>
              <a:cs typeface="Arial"/>
              <a:sym typeface="Arial"/>
            </a:endParaRPr>
          </a:p>
          <a:p>
            <a:pPr marL="1371600" lvl="0" indent="0" algn="l" rtl="0">
              <a:spcBef>
                <a:spcPts val="3000"/>
              </a:spcBef>
              <a:spcAft>
                <a:spcPts val="0"/>
              </a:spcAft>
              <a:buClr>
                <a:srgbClr val="202020"/>
              </a:buClr>
              <a:buSzPts val="4800"/>
            </a:pPr>
            <a:endParaRPr lang="en-GB" dirty="0">
              <a:solidFill>
                <a:srgbClr val="202020"/>
              </a:solidFill>
              <a:latin typeface="Arial"/>
              <a:ea typeface="Arial"/>
              <a:cs typeface="Arial"/>
              <a:sym typeface="Arial"/>
            </a:endParaRPr>
          </a:p>
          <a:p>
            <a:pPr marL="1371600" lvl="0" indent="0" algn="l" rtl="0">
              <a:spcBef>
                <a:spcPts val="3000"/>
              </a:spcBef>
              <a:spcAft>
                <a:spcPts val="0"/>
              </a:spcAft>
              <a:buClr>
                <a:srgbClr val="202020"/>
              </a:buClr>
              <a:buSzPts val="4800"/>
            </a:pPr>
            <a:r>
              <a:rPr lang="en-GB" dirty="0">
                <a:solidFill>
                  <a:srgbClr val="202020"/>
                </a:solidFill>
                <a:latin typeface="Arial"/>
                <a:ea typeface="Arial"/>
                <a:cs typeface="Arial"/>
                <a:sym typeface="Arial"/>
              </a:rPr>
              <a:t>Min Specs</a:t>
            </a:r>
            <a:endParaRPr dirty="0">
              <a:solidFill>
                <a:srgbClr val="202020"/>
              </a:solidFill>
              <a:latin typeface="Arial"/>
              <a:ea typeface="Arial"/>
              <a:cs typeface="Arial"/>
              <a:sym typeface="Arial"/>
            </a:endParaRPr>
          </a:p>
          <a:p>
            <a:pPr marL="0" marR="1651000" lvl="0" indent="0" algn="ctr" rtl="0">
              <a:lnSpc>
                <a:spcPct val="100000"/>
              </a:lnSpc>
              <a:spcBef>
                <a:spcPts val="3000"/>
              </a:spcBef>
              <a:spcAft>
                <a:spcPts val="0"/>
              </a:spcAft>
              <a:buSzPts val="1900"/>
              <a:buNone/>
            </a:pPr>
            <a:endParaRPr dirty="0"/>
          </a:p>
        </p:txBody>
      </p:sp>
      <p:pic>
        <p:nvPicPr>
          <p:cNvPr id="155" name="Google Shape;155;p24"/>
          <p:cNvPicPr preferRelativeResize="0"/>
          <p:nvPr/>
        </p:nvPicPr>
        <p:blipFill rotWithShape="1">
          <a:blip r:embed="rId4">
            <a:alphaModFix/>
          </a:blip>
          <a:srcRect/>
          <a:stretch/>
        </p:blipFill>
        <p:spPr>
          <a:xfrm>
            <a:off x="7029256" y="4812911"/>
            <a:ext cx="1114504" cy="1293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5" descr="Image"/>
          <p:cNvPicPr preferRelativeResize="0"/>
          <p:nvPr/>
        </p:nvPicPr>
        <p:blipFill rotWithShape="1">
          <a:blip r:embed="rId3">
            <a:alphaModFix/>
          </a:blip>
          <a:srcRect b="25347"/>
          <a:stretch/>
        </p:blipFill>
        <p:spPr>
          <a:xfrm>
            <a:off x="136187" y="384242"/>
            <a:ext cx="11965021" cy="5024336"/>
          </a:xfrm>
          <a:prstGeom prst="rect">
            <a:avLst/>
          </a:prstGeom>
          <a:noFill/>
          <a:ln>
            <a:noFill/>
          </a:ln>
        </p:spPr>
      </p:pic>
      <p:sp>
        <p:nvSpPr>
          <p:cNvPr id="161" name="Google Shape;161;p25"/>
          <p:cNvSpPr txBox="1"/>
          <p:nvPr/>
        </p:nvSpPr>
        <p:spPr>
          <a:xfrm>
            <a:off x="4257257" y="5917204"/>
            <a:ext cx="372287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a:solidFill>
                  <a:srgbClr val="004380"/>
                </a:solidFill>
                <a:latin typeface="Calibri"/>
                <a:ea typeface="Calibri"/>
                <a:cs typeface="Calibri"/>
                <a:sym typeface="Calibri"/>
              </a:rPr>
              <a:t>#liberatingstructures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3">
            <a:alphaModFix/>
          </a:blip>
          <a:srcRect/>
          <a:stretch/>
        </p:blipFill>
        <p:spPr>
          <a:xfrm>
            <a:off x="2294421" y="6125221"/>
            <a:ext cx="8021169" cy="485843"/>
          </a:xfrm>
          <a:prstGeom prst="rect">
            <a:avLst/>
          </a:prstGeom>
          <a:noFill/>
          <a:ln>
            <a:noFill/>
          </a:ln>
        </p:spPr>
      </p:pic>
      <p:sp>
        <p:nvSpPr>
          <p:cNvPr id="167" name="Google Shape;167;p26"/>
          <p:cNvSpPr txBox="1"/>
          <p:nvPr/>
        </p:nvSpPr>
        <p:spPr>
          <a:xfrm>
            <a:off x="859863" y="1206450"/>
            <a:ext cx="10890300" cy="426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200" b="1">
                <a:solidFill>
                  <a:srgbClr val="FF66CC"/>
                </a:solidFill>
                <a:latin typeface="Calibri"/>
                <a:ea typeface="Calibri"/>
                <a:cs typeface="Calibri"/>
                <a:sym typeface="Calibri"/>
              </a:rPr>
              <a:t>Open to </a:t>
            </a:r>
            <a:r>
              <a:rPr lang="en-GB" sz="6200" b="1">
                <a:solidFill>
                  <a:srgbClr val="004380"/>
                </a:solidFill>
                <a:latin typeface="Calibri"/>
                <a:ea typeface="Calibri"/>
                <a:cs typeface="Calibri"/>
                <a:sym typeface="Calibri"/>
              </a:rPr>
              <a:t>all</a:t>
            </a:r>
            <a:endParaRPr sz="6200" b="1">
              <a:solidFill>
                <a:srgbClr val="004380"/>
              </a:solidFill>
              <a:latin typeface="Calibri"/>
              <a:ea typeface="Calibri"/>
              <a:cs typeface="Calibri"/>
              <a:sym typeface="Calibri"/>
            </a:endParaRPr>
          </a:p>
          <a:p>
            <a:pPr marL="0" marR="0" lvl="0" indent="0" algn="l" rtl="0">
              <a:spcBef>
                <a:spcPts val="0"/>
              </a:spcBef>
              <a:spcAft>
                <a:spcPts val="0"/>
              </a:spcAft>
              <a:buNone/>
            </a:pPr>
            <a:r>
              <a:rPr lang="en-GB" sz="6200" b="1">
                <a:solidFill>
                  <a:srgbClr val="FF66CC"/>
                </a:solidFill>
                <a:latin typeface="Calibri"/>
                <a:ea typeface="Calibri"/>
                <a:cs typeface="Calibri"/>
                <a:sym typeface="Calibri"/>
              </a:rPr>
              <a:t>Next meet up: </a:t>
            </a:r>
            <a:r>
              <a:rPr lang="en-GB" sz="6200" b="1">
                <a:solidFill>
                  <a:srgbClr val="004380"/>
                </a:solidFill>
                <a:latin typeface="Calibri"/>
                <a:ea typeface="Calibri"/>
                <a:cs typeface="Calibri"/>
                <a:sym typeface="Calibri"/>
              </a:rPr>
              <a:t>20th September</a:t>
            </a:r>
            <a:endParaRPr sz="6200" b="1">
              <a:solidFill>
                <a:srgbClr val="004380"/>
              </a:solidFill>
              <a:latin typeface="Calibri"/>
              <a:ea typeface="Calibri"/>
              <a:cs typeface="Calibri"/>
              <a:sym typeface="Calibri"/>
            </a:endParaRPr>
          </a:p>
          <a:p>
            <a:pPr marL="0" marR="0" lvl="0" indent="0" algn="l" rtl="0">
              <a:spcBef>
                <a:spcPts val="0"/>
              </a:spcBef>
              <a:spcAft>
                <a:spcPts val="0"/>
              </a:spcAft>
              <a:buNone/>
            </a:pPr>
            <a:r>
              <a:rPr lang="en-GB" sz="6200" b="1">
                <a:solidFill>
                  <a:srgbClr val="004380"/>
                </a:solidFill>
                <a:latin typeface="Calibri"/>
                <a:ea typeface="Calibri"/>
                <a:cs typeface="Calibri"/>
                <a:sym typeface="Calibri"/>
              </a:rPr>
              <a:t>Ecocycle planning</a:t>
            </a:r>
            <a:endParaRPr sz="6200" b="1">
              <a:solidFill>
                <a:srgbClr val="004380"/>
              </a:solidFill>
              <a:latin typeface="Calibri"/>
              <a:ea typeface="Calibri"/>
              <a:cs typeface="Calibri"/>
              <a:sym typeface="Calibri"/>
            </a:endParaRPr>
          </a:p>
          <a:p>
            <a:pPr marL="0" marR="0" lvl="0" indent="0" algn="l" rtl="0">
              <a:spcBef>
                <a:spcPts val="0"/>
              </a:spcBef>
              <a:spcAft>
                <a:spcPts val="0"/>
              </a:spcAft>
              <a:buNone/>
            </a:pPr>
            <a:endParaRPr sz="6200" b="1">
              <a:solidFill>
                <a:srgbClr val="004380"/>
              </a:solidFill>
              <a:latin typeface="Calibri"/>
              <a:ea typeface="Calibri"/>
              <a:cs typeface="Calibri"/>
              <a:sym typeface="Calibri"/>
            </a:endParaRPr>
          </a:p>
          <a:p>
            <a:pPr marL="0" marR="0" lvl="0" indent="0" algn="l" rtl="0">
              <a:spcBef>
                <a:spcPts val="0"/>
              </a:spcBef>
              <a:spcAft>
                <a:spcPts val="0"/>
              </a:spcAft>
              <a:buNone/>
            </a:pPr>
            <a:r>
              <a:rPr lang="en-GB" sz="2300" b="1">
                <a:solidFill>
                  <a:srgbClr val="004380"/>
                </a:solidFill>
                <a:latin typeface="Calibri"/>
                <a:ea typeface="Calibri"/>
                <a:cs typeface="Calibri"/>
                <a:sym typeface="Calibri"/>
              </a:rPr>
              <a:t>Follow us on twitter (@liberatingstru1) and DM your email to get added to mailing list</a:t>
            </a:r>
            <a:endParaRPr sz="2300" b="1">
              <a:solidFill>
                <a:srgbClr val="004380"/>
              </a:solidFill>
              <a:latin typeface="Calibri"/>
              <a:ea typeface="Calibri"/>
              <a:cs typeface="Calibri"/>
              <a:sym typeface="Calibri"/>
            </a:endParaRPr>
          </a:p>
        </p:txBody>
      </p:sp>
      <p:sp>
        <p:nvSpPr>
          <p:cNvPr id="168" name="Google Shape;168;p26"/>
          <p:cNvSpPr txBox="1"/>
          <p:nvPr/>
        </p:nvSpPr>
        <p:spPr>
          <a:xfrm>
            <a:off x="8205144" y="136219"/>
            <a:ext cx="372287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004380"/>
                </a:solidFill>
                <a:latin typeface="Calibri"/>
                <a:ea typeface="Calibri"/>
                <a:cs typeface="Calibri"/>
                <a:sym typeface="Calibri"/>
              </a:rPr>
              <a:t>#liberatingstructures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3">
            <a:alphaModFix/>
          </a:blip>
          <a:srcRect/>
          <a:stretch/>
        </p:blipFill>
        <p:spPr>
          <a:xfrm>
            <a:off x="1928660" y="6236120"/>
            <a:ext cx="8021169" cy="485843"/>
          </a:xfrm>
          <a:prstGeom prst="rect">
            <a:avLst/>
          </a:prstGeom>
          <a:noFill/>
          <a:ln>
            <a:noFill/>
          </a:ln>
        </p:spPr>
      </p:pic>
      <p:sp>
        <p:nvSpPr>
          <p:cNvPr id="174" name="Google Shape;174;p27"/>
          <p:cNvSpPr txBox="1"/>
          <p:nvPr/>
        </p:nvSpPr>
        <p:spPr>
          <a:xfrm>
            <a:off x="838200" y="365125"/>
            <a:ext cx="10515600" cy="7986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4380"/>
              </a:buClr>
              <a:buSzPts val="4400"/>
              <a:buFont typeface="Calibri"/>
              <a:buNone/>
            </a:pPr>
            <a:r>
              <a:rPr lang="en-GB" sz="4400" b="1">
                <a:solidFill>
                  <a:srgbClr val="004380"/>
                </a:solidFill>
                <a:latin typeface="Calibri"/>
                <a:ea typeface="Calibri"/>
                <a:cs typeface="Calibri"/>
                <a:sym typeface="Calibri"/>
              </a:rPr>
              <a:t>Today’s Meet Up</a:t>
            </a:r>
            <a:endParaRPr sz="4400">
              <a:solidFill>
                <a:srgbClr val="004380"/>
              </a:solidFill>
              <a:latin typeface="Calibri"/>
              <a:ea typeface="Calibri"/>
              <a:cs typeface="Calibri"/>
              <a:sym typeface="Calibri"/>
            </a:endParaRPr>
          </a:p>
        </p:txBody>
      </p:sp>
      <p:pic>
        <p:nvPicPr>
          <p:cNvPr id="175" name="Google Shape;175;p27" descr="Impromptu Networking – Liberating Structures"/>
          <p:cNvPicPr preferRelativeResize="0"/>
          <p:nvPr/>
        </p:nvPicPr>
        <p:blipFill rotWithShape="1">
          <a:blip r:embed="rId4">
            <a:alphaModFix/>
          </a:blip>
          <a:srcRect/>
          <a:stretch/>
        </p:blipFill>
        <p:spPr>
          <a:xfrm>
            <a:off x="3045426" y="1424299"/>
            <a:ext cx="1432164" cy="1432164"/>
          </a:xfrm>
          <a:prstGeom prst="rect">
            <a:avLst/>
          </a:prstGeom>
          <a:noFill/>
          <a:ln>
            <a:noFill/>
          </a:ln>
        </p:spPr>
      </p:pic>
      <p:sp>
        <p:nvSpPr>
          <p:cNvPr id="176" name="Google Shape;176;p27"/>
          <p:cNvSpPr/>
          <p:nvPr/>
        </p:nvSpPr>
        <p:spPr>
          <a:xfrm>
            <a:off x="2092036" y="2983869"/>
            <a:ext cx="3338945" cy="2840182"/>
          </a:xfrm>
          <a:prstGeom prst="rect">
            <a:avLst/>
          </a:prstGeom>
          <a:solidFill>
            <a:srgbClr val="FF66CC"/>
          </a:solidFill>
          <a:ln w="28575" cap="flat" cmpd="sng">
            <a:solidFill>
              <a:srgbClr val="0043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Impromptu networking</a:t>
            </a:r>
            <a:endParaRPr/>
          </a:p>
        </p:txBody>
      </p:sp>
      <p:sp>
        <p:nvSpPr>
          <p:cNvPr id="177" name="Google Shape;177;p27"/>
          <p:cNvSpPr/>
          <p:nvPr/>
        </p:nvSpPr>
        <p:spPr>
          <a:xfrm>
            <a:off x="6270505" y="2983869"/>
            <a:ext cx="3338945" cy="2840182"/>
          </a:xfrm>
          <a:prstGeom prst="rect">
            <a:avLst/>
          </a:prstGeom>
          <a:solidFill>
            <a:srgbClr val="004380"/>
          </a:solidFill>
          <a:ln w="28575"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Min Specs</a:t>
            </a:r>
            <a:endParaRPr/>
          </a:p>
        </p:txBody>
      </p:sp>
      <p:sp>
        <p:nvSpPr>
          <p:cNvPr id="178" name="Google Shape;178;p27"/>
          <p:cNvSpPr txBox="1"/>
          <p:nvPr/>
        </p:nvSpPr>
        <p:spPr>
          <a:xfrm>
            <a:off x="8205144" y="136219"/>
            <a:ext cx="372287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rgbClr val="004380"/>
                </a:solidFill>
                <a:latin typeface="Calibri"/>
                <a:ea typeface="Calibri"/>
                <a:cs typeface="Calibri"/>
                <a:sym typeface="Calibri"/>
              </a:rPr>
              <a:t>#liberatingstructures</a:t>
            </a:r>
            <a:endParaRPr/>
          </a:p>
        </p:txBody>
      </p:sp>
      <p:pic>
        <p:nvPicPr>
          <p:cNvPr id="179" name="Google Shape;179;p27"/>
          <p:cNvPicPr preferRelativeResize="0"/>
          <p:nvPr/>
        </p:nvPicPr>
        <p:blipFill rotWithShape="1">
          <a:blip r:embed="rId5">
            <a:alphaModFix/>
          </a:blip>
          <a:srcRect/>
          <a:stretch/>
        </p:blipFill>
        <p:spPr>
          <a:xfrm>
            <a:off x="7376353" y="1575851"/>
            <a:ext cx="1114504" cy="1293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8"/>
          <p:cNvPicPr preferRelativeResize="0"/>
          <p:nvPr/>
        </p:nvPicPr>
        <p:blipFill rotWithShape="1">
          <a:blip r:embed="rId3">
            <a:alphaModFix/>
          </a:blip>
          <a:srcRect/>
          <a:stretch/>
        </p:blipFill>
        <p:spPr>
          <a:xfrm>
            <a:off x="1928660" y="6236120"/>
            <a:ext cx="8021169" cy="485843"/>
          </a:xfrm>
          <a:prstGeom prst="rect">
            <a:avLst/>
          </a:prstGeom>
          <a:noFill/>
          <a:ln>
            <a:noFill/>
          </a:ln>
        </p:spPr>
      </p:pic>
      <p:pic>
        <p:nvPicPr>
          <p:cNvPr id="185" name="Google Shape;185;p28" descr="Impromptu Networking – Liberating Structures"/>
          <p:cNvPicPr preferRelativeResize="0"/>
          <p:nvPr/>
        </p:nvPicPr>
        <p:blipFill rotWithShape="1">
          <a:blip r:embed="rId4">
            <a:alphaModFix/>
          </a:blip>
          <a:srcRect/>
          <a:stretch/>
        </p:blipFill>
        <p:spPr>
          <a:xfrm>
            <a:off x="10455037" y="195984"/>
            <a:ext cx="1432164" cy="1432164"/>
          </a:xfrm>
          <a:prstGeom prst="rect">
            <a:avLst/>
          </a:prstGeom>
          <a:noFill/>
          <a:ln>
            <a:noFill/>
          </a:ln>
        </p:spPr>
      </p:pic>
      <p:sp>
        <p:nvSpPr>
          <p:cNvPr id="186" name="Google Shape;186;p28"/>
          <p:cNvSpPr txBox="1"/>
          <p:nvPr/>
        </p:nvSpPr>
        <p:spPr>
          <a:xfrm>
            <a:off x="838200" y="365125"/>
            <a:ext cx="10515600" cy="7986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4380"/>
              </a:buClr>
              <a:buSzPts val="4400"/>
              <a:buFont typeface="Calibri"/>
              <a:buNone/>
            </a:pPr>
            <a:r>
              <a:rPr lang="en-GB" sz="5800" b="1">
                <a:solidFill>
                  <a:srgbClr val="004380"/>
                </a:solidFill>
                <a:latin typeface="Calibri"/>
                <a:ea typeface="Calibri"/>
                <a:cs typeface="Calibri"/>
                <a:sym typeface="Calibri"/>
              </a:rPr>
              <a:t>Impromptu Networking</a:t>
            </a:r>
            <a:endParaRPr sz="5800">
              <a:solidFill>
                <a:srgbClr val="004380"/>
              </a:solidFill>
              <a:latin typeface="Calibri"/>
              <a:ea typeface="Calibri"/>
              <a:cs typeface="Calibri"/>
              <a:sym typeface="Calibri"/>
            </a:endParaRPr>
          </a:p>
        </p:txBody>
      </p:sp>
      <p:sp>
        <p:nvSpPr>
          <p:cNvPr id="187" name="Google Shape;187;p28"/>
          <p:cNvSpPr/>
          <p:nvPr/>
        </p:nvSpPr>
        <p:spPr>
          <a:xfrm>
            <a:off x="7148130" y="5913856"/>
            <a:ext cx="533481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Learn more: </a:t>
            </a:r>
            <a:r>
              <a:rPr lang="en-GB" sz="12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https://www.liberatingstructures.com/2-impromptu-networking/</a:t>
            </a:r>
            <a:endParaRPr sz="1200">
              <a:solidFill>
                <a:schemeClr val="dk1"/>
              </a:solidFill>
              <a:latin typeface="Calibri"/>
              <a:ea typeface="Calibri"/>
              <a:cs typeface="Calibri"/>
              <a:sym typeface="Calibri"/>
            </a:endParaRPr>
          </a:p>
        </p:txBody>
      </p:sp>
      <p:sp>
        <p:nvSpPr>
          <p:cNvPr id="188" name="Google Shape;188;p28"/>
          <p:cNvSpPr txBox="1"/>
          <p:nvPr/>
        </p:nvSpPr>
        <p:spPr>
          <a:xfrm>
            <a:off x="838200" y="1701017"/>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4380"/>
              </a:buClr>
              <a:buSzPts val="2000"/>
              <a:buFont typeface="Arial"/>
              <a:buNone/>
            </a:pPr>
            <a:r>
              <a:rPr lang="en-GB" sz="2900" b="1">
                <a:solidFill>
                  <a:srgbClr val="004380"/>
                </a:solidFill>
                <a:latin typeface="Calibri"/>
                <a:ea typeface="Calibri"/>
                <a:cs typeface="Calibri"/>
                <a:sym typeface="Calibri"/>
              </a:rPr>
              <a:t>What is it?</a:t>
            </a:r>
            <a:endParaRPr sz="2300"/>
          </a:p>
          <a:p>
            <a:pPr marL="228600" marR="0" lvl="0" indent="-285750" algn="l" rtl="0">
              <a:lnSpc>
                <a:spcPct val="90000"/>
              </a:lnSpc>
              <a:spcBef>
                <a:spcPts val="1000"/>
              </a:spcBef>
              <a:spcAft>
                <a:spcPts val="0"/>
              </a:spcAft>
              <a:buClr>
                <a:schemeClr val="dk1"/>
              </a:buClr>
              <a:buSzPts val="2900"/>
              <a:buFont typeface="Arial"/>
              <a:buChar char="•"/>
            </a:pPr>
            <a:r>
              <a:rPr lang="en-GB" sz="2900">
                <a:solidFill>
                  <a:schemeClr val="dk1"/>
                </a:solidFill>
                <a:latin typeface="Calibri"/>
                <a:ea typeface="Calibri"/>
                <a:cs typeface="Calibri"/>
                <a:sym typeface="Calibri"/>
              </a:rPr>
              <a:t>Allows rapid networking – especially at the start of an event.</a:t>
            </a:r>
            <a:endParaRPr sz="2300"/>
          </a:p>
          <a:p>
            <a:pPr marL="228600" marR="0" lvl="0" indent="-285750" algn="l" rtl="0">
              <a:lnSpc>
                <a:spcPct val="90000"/>
              </a:lnSpc>
              <a:spcBef>
                <a:spcPts val="1000"/>
              </a:spcBef>
              <a:spcAft>
                <a:spcPts val="0"/>
              </a:spcAft>
              <a:buClr>
                <a:schemeClr val="dk1"/>
              </a:buClr>
              <a:buSzPts val="2900"/>
              <a:buFont typeface="Arial"/>
              <a:buChar char="•"/>
            </a:pPr>
            <a:r>
              <a:rPr lang="en-GB" sz="2900">
                <a:solidFill>
                  <a:schemeClr val="dk1"/>
                </a:solidFill>
                <a:latin typeface="Calibri"/>
                <a:ea typeface="Calibri"/>
                <a:cs typeface="Calibri"/>
                <a:sym typeface="Calibri"/>
              </a:rPr>
              <a:t>Loose yet powerful connections are formed by asking engaging questions. </a:t>
            </a:r>
            <a:endParaRPr sz="2300"/>
          </a:p>
          <a:p>
            <a:pPr marL="0" marR="0" lvl="0" indent="0" algn="l" rtl="0">
              <a:lnSpc>
                <a:spcPct val="90000"/>
              </a:lnSpc>
              <a:spcBef>
                <a:spcPts val="1000"/>
              </a:spcBef>
              <a:spcAft>
                <a:spcPts val="0"/>
              </a:spcAft>
              <a:buClr>
                <a:schemeClr val="dk1"/>
              </a:buClr>
              <a:buSzPts val="2000"/>
              <a:buFont typeface="Arial"/>
              <a:buNone/>
            </a:pPr>
            <a:endParaRPr sz="29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4380"/>
              </a:buClr>
              <a:buSzPts val="2000"/>
              <a:buFont typeface="Arial"/>
              <a:buNone/>
            </a:pPr>
            <a:r>
              <a:rPr lang="en-GB" sz="2900" b="1">
                <a:solidFill>
                  <a:srgbClr val="004380"/>
                </a:solidFill>
                <a:latin typeface="Calibri"/>
                <a:ea typeface="Calibri"/>
                <a:cs typeface="Calibri"/>
                <a:sym typeface="Calibri"/>
              </a:rPr>
              <a:t>How to do it</a:t>
            </a:r>
            <a:endParaRPr sz="2300"/>
          </a:p>
          <a:p>
            <a:pPr marL="228600" marR="0" lvl="0" indent="-285750" algn="l" rtl="0">
              <a:lnSpc>
                <a:spcPct val="90000"/>
              </a:lnSpc>
              <a:spcBef>
                <a:spcPts val="1000"/>
              </a:spcBef>
              <a:spcAft>
                <a:spcPts val="0"/>
              </a:spcAft>
              <a:buClr>
                <a:schemeClr val="dk1"/>
              </a:buClr>
              <a:buSzPts val="2900"/>
              <a:buFont typeface="Arial"/>
              <a:buChar char="•"/>
            </a:pPr>
            <a:r>
              <a:rPr lang="en-GB" sz="2900">
                <a:solidFill>
                  <a:schemeClr val="dk1"/>
                </a:solidFill>
                <a:latin typeface="Calibri"/>
                <a:ea typeface="Calibri"/>
                <a:cs typeface="Calibri"/>
                <a:sym typeface="Calibri"/>
              </a:rPr>
              <a:t>We have adapted this liberating structure to suit digital. </a:t>
            </a:r>
            <a:endParaRPr sz="2300"/>
          </a:p>
          <a:p>
            <a:pPr marL="228600" marR="0" lvl="0" indent="-260350" algn="l" rtl="0">
              <a:lnSpc>
                <a:spcPct val="90000"/>
              </a:lnSpc>
              <a:spcBef>
                <a:spcPts val="1000"/>
              </a:spcBef>
              <a:spcAft>
                <a:spcPts val="0"/>
              </a:spcAft>
              <a:buClr>
                <a:schemeClr val="dk1"/>
              </a:buClr>
              <a:buSzPts val="2500"/>
              <a:buFont typeface="Arial"/>
              <a:buChar char="•"/>
            </a:pPr>
            <a:r>
              <a:rPr lang="en-GB" sz="2900">
                <a:solidFill>
                  <a:schemeClr val="dk1"/>
                </a:solidFill>
                <a:latin typeface="Calibri"/>
                <a:ea typeface="Calibri"/>
                <a:cs typeface="Calibri"/>
                <a:sym typeface="Calibri"/>
              </a:rPr>
              <a:t>“What is uppermost in your mind today?</a:t>
            </a:r>
            <a:r>
              <a:rPr lang="en-GB" sz="2500">
                <a:solidFill>
                  <a:schemeClr val="dk1"/>
                </a:solidFill>
                <a:latin typeface="Calibri"/>
                <a:ea typeface="Calibri"/>
                <a:cs typeface="Calibri"/>
                <a:sym typeface="Calibri"/>
              </a:rPr>
              <a:t>”</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9"/>
          <p:cNvPicPr preferRelativeResize="0"/>
          <p:nvPr/>
        </p:nvPicPr>
        <p:blipFill rotWithShape="1">
          <a:blip r:embed="rId3">
            <a:alphaModFix/>
          </a:blip>
          <a:srcRect/>
          <a:stretch/>
        </p:blipFill>
        <p:spPr>
          <a:xfrm>
            <a:off x="1928660" y="6236120"/>
            <a:ext cx="8021169" cy="485843"/>
          </a:xfrm>
          <a:prstGeom prst="rect">
            <a:avLst/>
          </a:prstGeom>
          <a:noFill/>
          <a:ln>
            <a:noFill/>
          </a:ln>
        </p:spPr>
      </p:pic>
      <p:sp>
        <p:nvSpPr>
          <p:cNvPr id="194" name="Google Shape;194;p29"/>
          <p:cNvSpPr txBox="1"/>
          <p:nvPr/>
        </p:nvSpPr>
        <p:spPr>
          <a:xfrm>
            <a:off x="1128649" y="1519310"/>
            <a:ext cx="961683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rgbClr val="FF66CC"/>
                </a:solidFill>
                <a:latin typeface="Calibri"/>
                <a:ea typeface="Calibri"/>
                <a:cs typeface="Calibri"/>
                <a:sym typeface="Calibri"/>
              </a:rPr>
              <a:t>‘What is uppermost in your mind today?’ </a:t>
            </a:r>
            <a:endParaRPr/>
          </a:p>
        </p:txBody>
      </p:sp>
      <p:pic>
        <p:nvPicPr>
          <p:cNvPr id="195" name="Google Shape;195;p29" descr="Impromptu Networking – Liberating Structures"/>
          <p:cNvPicPr preferRelativeResize="0"/>
          <p:nvPr/>
        </p:nvPicPr>
        <p:blipFill rotWithShape="1">
          <a:blip r:embed="rId4">
            <a:alphaModFix/>
          </a:blip>
          <a:srcRect/>
          <a:stretch/>
        </p:blipFill>
        <p:spPr>
          <a:xfrm>
            <a:off x="10455037" y="195984"/>
            <a:ext cx="1432164" cy="1432164"/>
          </a:xfrm>
          <a:prstGeom prst="rect">
            <a:avLst/>
          </a:prstGeom>
          <a:noFill/>
          <a:ln>
            <a:noFill/>
          </a:ln>
        </p:spPr>
      </p:pic>
      <p:pic>
        <p:nvPicPr>
          <p:cNvPr id="196" name="Google Shape;196;p29"/>
          <p:cNvPicPr preferRelativeResize="0"/>
          <p:nvPr/>
        </p:nvPicPr>
        <p:blipFill rotWithShape="1">
          <a:blip r:embed="rId5">
            <a:alphaModFix/>
          </a:blip>
          <a:srcRect/>
          <a:stretch/>
        </p:blipFill>
        <p:spPr>
          <a:xfrm>
            <a:off x="-133221" y="3067771"/>
            <a:ext cx="2143125" cy="2143125"/>
          </a:xfrm>
          <a:prstGeom prst="rect">
            <a:avLst/>
          </a:prstGeom>
          <a:noFill/>
          <a:ln>
            <a:noFill/>
          </a:ln>
        </p:spPr>
      </p:pic>
      <p:sp>
        <p:nvSpPr>
          <p:cNvPr id="197" name="Google Shape;197;p29"/>
          <p:cNvSpPr/>
          <p:nvPr/>
        </p:nvSpPr>
        <p:spPr>
          <a:xfrm>
            <a:off x="2989821" y="3809275"/>
            <a:ext cx="1037400" cy="1205400"/>
          </a:xfrm>
          <a:prstGeom prst="rightArrow">
            <a:avLst>
              <a:gd name="adj1" fmla="val 50000"/>
              <a:gd name="adj2" fmla="val 50000"/>
            </a:avLst>
          </a:prstGeom>
          <a:solidFill>
            <a:srgbClr val="FF66CC"/>
          </a:solidFill>
          <a:ln w="12700"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29"/>
          <p:cNvPicPr preferRelativeResize="0"/>
          <p:nvPr/>
        </p:nvPicPr>
        <p:blipFill rotWithShape="1">
          <a:blip r:embed="rId5">
            <a:alphaModFix/>
          </a:blip>
          <a:srcRect/>
          <a:stretch/>
        </p:blipFill>
        <p:spPr>
          <a:xfrm>
            <a:off x="9820966" y="3096345"/>
            <a:ext cx="2143125" cy="2143125"/>
          </a:xfrm>
          <a:prstGeom prst="rect">
            <a:avLst/>
          </a:prstGeom>
          <a:noFill/>
          <a:ln>
            <a:noFill/>
          </a:ln>
        </p:spPr>
      </p:pic>
      <p:sp>
        <p:nvSpPr>
          <p:cNvPr id="199" name="Google Shape;199;p29"/>
          <p:cNvSpPr txBox="1"/>
          <p:nvPr/>
        </p:nvSpPr>
        <p:spPr>
          <a:xfrm>
            <a:off x="770127" y="5686344"/>
            <a:ext cx="18504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004380"/>
                </a:solidFill>
                <a:latin typeface="Calibri"/>
                <a:ea typeface="Calibri"/>
                <a:cs typeface="Calibri"/>
                <a:sym typeface="Calibri"/>
              </a:rPr>
              <a:t>2 minutes</a:t>
            </a:r>
            <a:endParaRPr/>
          </a:p>
        </p:txBody>
      </p:sp>
      <p:sp>
        <p:nvSpPr>
          <p:cNvPr id="200" name="Google Shape;200;p29"/>
          <p:cNvSpPr txBox="1"/>
          <p:nvPr/>
        </p:nvSpPr>
        <p:spPr>
          <a:xfrm>
            <a:off x="8895050" y="5636607"/>
            <a:ext cx="18504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004380"/>
                </a:solidFill>
                <a:latin typeface="Calibri"/>
                <a:ea typeface="Calibri"/>
                <a:cs typeface="Calibri"/>
                <a:sym typeface="Calibri"/>
              </a:rPr>
              <a:t>2 minutes</a:t>
            </a:r>
            <a:endParaRPr/>
          </a:p>
        </p:txBody>
      </p:sp>
      <p:sp>
        <p:nvSpPr>
          <p:cNvPr id="201" name="Google Shape;201;p29"/>
          <p:cNvSpPr txBox="1"/>
          <p:nvPr/>
        </p:nvSpPr>
        <p:spPr>
          <a:xfrm>
            <a:off x="838200" y="365125"/>
            <a:ext cx="10515600" cy="7986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4380"/>
              </a:buClr>
              <a:buSzPts val="4400"/>
              <a:buFont typeface="Calibri"/>
              <a:buNone/>
            </a:pPr>
            <a:r>
              <a:rPr lang="en-GB" sz="4400" b="1">
                <a:solidFill>
                  <a:srgbClr val="004380"/>
                </a:solidFill>
                <a:latin typeface="Calibri"/>
                <a:ea typeface="Calibri"/>
                <a:cs typeface="Calibri"/>
                <a:sym typeface="Calibri"/>
              </a:rPr>
              <a:t>Impromptu Networking</a:t>
            </a:r>
            <a:endParaRPr sz="4400">
              <a:solidFill>
                <a:srgbClr val="004380"/>
              </a:solidFill>
              <a:latin typeface="Calibri"/>
              <a:ea typeface="Calibri"/>
              <a:cs typeface="Calibri"/>
              <a:sym typeface="Calibri"/>
            </a:endParaRPr>
          </a:p>
        </p:txBody>
      </p:sp>
      <p:sp>
        <p:nvSpPr>
          <p:cNvPr id="202" name="Google Shape;202;p29"/>
          <p:cNvSpPr/>
          <p:nvPr/>
        </p:nvSpPr>
        <p:spPr>
          <a:xfrm>
            <a:off x="0" y="6512021"/>
            <a:ext cx="5334816"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a:solidFill>
                  <a:srgbClr val="FF66CC"/>
                </a:solidFill>
                <a:latin typeface="Calibri"/>
                <a:ea typeface="Calibri"/>
                <a:cs typeface="Calibri"/>
                <a:sym typeface="Calibri"/>
              </a:rPr>
              <a:t>Learn more: </a:t>
            </a:r>
            <a:r>
              <a:rPr lang="en-GB" sz="12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https://www.liberatingstructures.com/2-impromptu-networking/</a:t>
            </a:r>
            <a:endParaRPr sz="1200">
              <a:solidFill>
                <a:schemeClr val="dk1"/>
              </a:solidFill>
              <a:latin typeface="Calibri"/>
              <a:ea typeface="Calibri"/>
              <a:cs typeface="Calibri"/>
              <a:sym typeface="Calibri"/>
            </a:endParaRPr>
          </a:p>
        </p:txBody>
      </p:sp>
      <p:pic>
        <p:nvPicPr>
          <p:cNvPr id="203" name="Google Shape;203;p29"/>
          <p:cNvPicPr preferRelativeResize="0"/>
          <p:nvPr/>
        </p:nvPicPr>
        <p:blipFill>
          <a:blip r:embed="rId7">
            <a:alphaModFix/>
          </a:blip>
          <a:stretch>
            <a:fillRect/>
          </a:stretch>
        </p:blipFill>
        <p:spPr>
          <a:xfrm>
            <a:off x="1434550" y="3038775"/>
            <a:ext cx="1704000" cy="2258263"/>
          </a:xfrm>
          <a:prstGeom prst="rect">
            <a:avLst/>
          </a:prstGeom>
          <a:noFill/>
          <a:ln>
            <a:noFill/>
          </a:ln>
        </p:spPr>
      </p:pic>
      <p:sp>
        <p:nvSpPr>
          <p:cNvPr id="204" name="Google Shape;204;p29"/>
          <p:cNvSpPr txBox="1"/>
          <p:nvPr/>
        </p:nvSpPr>
        <p:spPr>
          <a:xfrm>
            <a:off x="4696925" y="5636619"/>
            <a:ext cx="18504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004380"/>
                </a:solidFill>
                <a:latin typeface="Calibri"/>
                <a:ea typeface="Calibri"/>
                <a:cs typeface="Calibri"/>
                <a:sym typeface="Calibri"/>
              </a:rPr>
              <a:t>2 minutes</a:t>
            </a:r>
            <a:endParaRPr/>
          </a:p>
        </p:txBody>
      </p:sp>
      <p:sp>
        <p:nvSpPr>
          <p:cNvPr id="205" name="Google Shape;205;p29"/>
          <p:cNvSpPr/>
          <p:nvPr/>
        </p:nvSpPr>
        <p:spPr>
          <a:xfrm>
            <a:off x="7494696" y="3809263"/>
            <a:ext cx="1037400" cy="1205400"/>
          </a:xfrm>
          <a:prstGeom prst="rightArrow">
            <a:avLst>
              <a:gd name="adj1" fmla="val 50000"/>
              <a:gd name="adj2" fmla="val 50000"/>
            </a:avLst>
          </a:prstGeom>
          <a:solidFill>
            <a:srgbClr val="FF66CC"/>
          </a:solidFill>
          <a:ln w="12700" cap="flat" cmpd="sng">
            <a:solidFill>
              <a:srgbClr val="FF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29"/>
          <p:cNvPicPr preferRelativeResize="0"/>
          <p:nvPr/>
        </p:nvPicPr>
        <p:blipFill rotWithShape="1">
          <a:blip r:embed="rId5">
            <a:alphaModFix/>
          </a:blip>
          <a:srcRect/>
          <a:stretch/>
        </p:blipFill>
        <p:spPr>
          <a:xfrm>
            <a:off x="5436841" y="3067771"/>
            <a:ext cx="2143125" cy="2143125"/>
          </a:xfrm>
          <a:prstGeom prst="rect">
            <a:avLst/>
          </a:prstGeom>
          <a:noFill/>
          <a:ln>
            <a:noFill/>
          </a:ln>
        </p:spPr>
      </p:pic>
      <p:pic>
        <p:nvPicPr>
          <p:cNvPr id="207" name="Google Shape;207;p29"/>
          <p:cNvPicPr preferRelativeResize="0"/>
          <p:nvPr/>
        </p:nvPicPr>
        <p:blipFill>
          <a:blip r:embed="rId7">
            <a:alphaModFix/>
          </a:blip>
          <a:stretch>
            <a:fillRect/>
          </a:stretch>
        </p:blipFill>
        <p:spPr>
          <a:xfrm>
            <a:off x="4027225" y="3010187"/>
            <a:ext cx="1704000" cy="2258263"/>
          </a:xfrm>
          <a:prstGeom prst="rect">
            <a:avLst/>
          </a:prstGeom>
          <a:noFill/>
          <a:ln>
            <a:noFill/>
          </a:ln>
        </p:spPr>
      </p:pic>
      <p:pic>
        <p:nvPicPr>
          <p:cNvPr id="208" name="Google Shape;208;p29"/>
          <p:cNvPicPr preferRelativeResize="0"/>
          <p:nvPr/>
        </p:nvPicPr>
        <p:blipFill>
          <a:blip r:embed="rId7">
            <a:alphaModFix/>
          </a:blip>
          <a:stretch>
            <a:fillRect/>
          </a:stretch>
        </p:blipFill>
        <p:spPr>
          <a:xfrm>
            <a:off x="8654625" y="3148100"/>
            <a:ext cx="1704000" cy="22582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784</Words>
  <Application>Microsoft Office PowerPoint</Application>
  <PresentationFormat>Widescreen</PresentationFormat>
  <Paragraphs>96</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Times New Roman</vt:lpstr>
      <vt:lpstr>Arial</vt:lpstr>
      <vt:lpstr>Cabin</vt:lpstr>
      <vt:lpstr>Calibri</vt:lpstr>
      <vt:lpstr>Office Theme</vt:lpstr>
      <vt:lpstr>Office Theme</vt:lpstr>
      <vt:lpstr>PowerPoint Presentation</vt:lpstr>
      <vt:lpstr>Welcome + workshop purpose</vt:lpstr>
      <vt:lpstr>What are Liberating Structures?</vt:lpstr>
      <vt:lpstr>Plan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Jam Board  </vt:lpstr>
      <vt:lpstr>Feedback</vt:lpstr>
      <vt:lpstr>Thank you, feedback &amp; next date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Mezey</dc:creator>
  <cp:lastModifiedBy>Matthew Mezey</cp:lastModifiedBy>
  <cp:revision>6</cp:revision>
  <dcterms:modified xsi:type="dcterms:W3CDTF">2022-09-08T09:40:35Z</dcterms:modified>
</cp:coreProperties>
</file>