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4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6" r:id="rId7"/>
    <p:sldId id="265" r:id="rId8"/>
    <p:sldId id="264" r:id="rId9"/>
    <p:sldId id="260" r:id="rId10"/>
    <p:sldId id="261" r:id="rId11"/>
    <p:sldId id="262" r:id="rId12"/>
    <p:sldId id="263" r:id="rId13"/>
  </p:sldIdLst>
  <p:sldSz cx="9144000" cy="5143500" type="screen16x9"/>
  <p:notesSz cx="9144000" cy="51435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4CTfLYQCcMrxkLc0CkPLS50ru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524300" y="385750"/>
            <a:ext cx="6096300" cy="1928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21" name="Google Shape;1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cab229ccbe_2_80:notes"/>
          <p:cNvSpPr txBox="1">
            <a:spLocks noGrp="1"/>
          </p:cNvSpPr>
          <p:nvPr>
            <p:ph type="body" idx="1"/>
          </p:nvPr>
        </p:nvSpPr>
        <p:spPr>
          <a:xfrm>
            <a:off x="914400" y="2475309"/>
            <a:ext cx="7315200" cy="2025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72" name="Google Shape;172;g1cab229ccbe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1" name="Google Shape;1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29" name="Google Shape;12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cab229ccbe_7_0:notes"/>
          <p:cNvSpPr txBox="1">
            <a:spLocks noGrp="1"/>
          </p:cNvSpPr>
          <p:nvPr>
            <p:ph type="body" idx="1"/>
          </p:nvPr>
        </p:nvSpPr>
        <p:spPr>
          <a:xfrm>
            <a:off x="914400" y="2475309"/>
            <a:ext cx="7315200" cy="20252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Kristin</a:t>
            </a:r>
            <a:endParaRPr/>
          </a:p>
        </p:txBody>
      </p:sp>
      <p:sp>
        <p:nvSpPr>
          <p:cNvPr id="135" name="Google Shape;135;g1cab229ccbe_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Ronan</a:t>
            </a: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Ronan</a:t>
            </a: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153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Ronan</a:t>
            </a: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6793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Ronan</a:t>
            </a:r>
            <a:endParaRPr/>
          </a:p>
        </p:txBody>
      </p:sp>
      <p:sp>
        <p:nvSpPr>
          <p:cNvPr id="150" name="Google Shape;1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87603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cab229ccbe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cab229ccbe_0_13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Ronan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ab229ccbe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cab229ccbe_0_4:notes"/>
          <p:cNvSpPr txBox="1">
            <a:spLocks noGrp="1"/>
          </p:cNvSpPr>
          <p:nvPr>
            <p:ph type="body" idx="1"/>
          </p:nvPr>
        </p:nvSpPr>
        <p:spPr>
          <a:xfrm>
            <a:off x="914400" y="2443150"/>
            <a:ext cx="7315200" cy="231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Ronan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Sharing topics: </a:t>
            </a:r>
            <a:r>
              <a:rPr lang="en-US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“ your insights on a challenging time in your career that had a positive outcome”.</a:t>
            </a:r>
            <a:endParaRPr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1F497D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Or “  an innovation you have implemented, your key learning, challenges and outcomes”.</a:t>
            </a:r>
            <a:endParaRPr>
              <a:solidFill>
                <a:srgbClr val="1F497D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707542" y="451484"/>
            <a:ext cx="7728915" cy="528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cab229ccbe_2_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cab229ccbe_2_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g1cab229ccbe_2_2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g1cab229ccbe_2_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cab229ccbe_2_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g1cab229ccbe_2_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ab229ccbe_2_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cab229ccbe_2_35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7" name="Google Shape;77;g1cab229ccbe_2_35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g1cab229ccbe_2_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g1cab229ccbe_2_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g1cab229ccbe_2_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1cab229ccbe_2_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cab229ccbe_2_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ab229ccbe_2_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g1cab229ccbe_2_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cab229ccbe_2_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1cab229ccbe_2_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cab229ccbe_2_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cab229ccbe_2_4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91" name="Google Shape;91;g1cab229ccbe_2_4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2" name="Google Shape;92;g1cab229ccbe_2_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cab229ccbe_2_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1cab229ccbe_2_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cab229ccbe_2_5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1cab229ccbe_2_5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g1cab229ccbe_2_5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99" name="Google Shape;99;g1cab229ccbe_2_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cab229ccbe_2_5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cab229ccbe_2_5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cab229ccbe_2_6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cab229ccbe_2_6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g1cab229ccbe_2_6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1cab229ccbe_2_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cab229ccbe_2_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cab229ccbe_2_69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g1cab229ccbe_2_69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1cab229ccbe_2_6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g1cab229ccbe_2_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1cab229ccbe_2_6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cab229ccbe_2_75"/>
          <p:cNvSpPr txBox="1">
            <a:spLocks noGrp="1"/>
          </p:cNvSpPr>
          <p:nvPr>
            <p:ph type="title"/>
          </p:nvPr>
        </p:nvSpPr>
        <p:spPr>
          <a:xfrm>
            <a:off x="316800" y="315630"/>
            <a:ext cx="8488800" cy="37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8D80"/>
              </a:buClr>
              <a:buSzPts val="3200"/>
              <a:buFont typeface="Calibri"/>
              <a:buNone/>
              <a:defRPr sz="3200">
                <a:solidFill>
                  <a:srgbClr val="008D8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g1cab229ccbe_2_75"/>
          <p:cNvSpPr txBox="1">
            <a:spLocks noGrp="1"/>
          </p:cNvSpPr>
          <p:nvPr>
            <p:ph type="body" idx="1"/>
          </p:nvPr>
        </p:nvSpPr>
        <p:spPr>
          <a:xfrm>
            <a:off x="316801" y="1266825"/>
            <a:ext cx="4550475" cy="33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8D80"/>
              </a:buClr>
              <a:buSzPts val="21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8D80"/>
              </a:buClr>
              <a:buSzPts val="1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8D80"/>
              </a:buClr>
              <a:buSzPts val="15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8D80"/>
              </a:buClr>
              <a:buSzPts val="1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8D80"/>
              </a:buClr>
              <a:buSzPts val="1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cxnSp>
        <p:nvCxnSpPr>
          <p:cNvPr id="117" name="Google Shape;117;g1cab229ccbe_2_75"/>
          <p:cNvCxnSpPr/>
          <p:nvPr/>
        </p:nvCxnSpPr>
        <p:spPr>
          <a:xfrm>
            <a:off x="327600" y="864000"/>
            <a:ext cx="8488800" cy="0"/>
          </a:xfrm>
          <a:prstGeom prst="straightConnector1">
            <a:avLst/>
          </a:prstGeom>
          <a:noFill/>
          <a:ln w="12700" cap="flat" cmpd="sng">
            <a:solidFill>
              <a:srgbClr val="00438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8" name="Google Shape;118;g1cab229ccbe_2_75"/>
          <p:cNvSpPr>
            <a:spLocks noGrp="1"/>
          </p:cNvSpPr>
          <p:nvPr>
            <p:ph type="pic" idx="2"/>
          </p:nvPr>
        </p:nvSpPr>
        <p:spPr>
          <a:xfrm>
            <a:off x="5368066" y="1266825"/>
            <a:ext cx="3216537" cy="3390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390550" y="169290"/>
            <a:ext cx="7193915" cy="130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386892" y="1409699"/>
            <a:ext cx="5129530" cy="31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600" b="1" i="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390550" y="169290"/>
            <a:ext cx="7193915" cy="130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 txBox="1">
            <a:spLocks noGrp="1"/>
          </p:cNvSpPr>
          <p:nvPr>
            <p:ph type="title"/>
          </p:nvPr>
        </p:nvSpPr>
        <p:spPr>
          <a:xfrm>
            <a:off x="390550" y="169290"/>
            <a:ext cx="7193915" cy="130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200" b="1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cab229ccbe_2_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cab229ccbe_2_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g1cab229ccbe_2_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cab229ccbe_2_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1cab229ccbe_2_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g1cab229ccbe_2_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g1cab229ccbe_2_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1cab229ccbe_2_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cab229ccbe_2_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1cab229ccbe_2_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8" name="Google Shape;58;g1cab229ccbe_2_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1cab229ccbe_2_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g1cab229ccbe_2_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cab229ccbe_2_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1cab229ccbe_2_2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g1cab229ccbe_2_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g1cab229ccbe_2_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cab229ccbe_2_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390550" y="169290"/>
            <a:ext cx="7193915" cy="1306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386892" y="1409699"/>
            <a:ext cx="5129530" cy="31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cab229ccbe_2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g1cab229ccbe_2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g1cab229ccbe_2_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g1cab229ccbe_2_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g1cab229ccbe_2_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"/>
          <p:cNvSpPr txBox="1"/>
          <p:nvPr/>
        </p:nvSpPr>
        <p:spPr>
          <a:xfrm>
            <a:off x="394525" y="627975"/>
            <a:ext cx="8532300" cy="13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 LS User Group-  virtual meetup (</a:t>
            </a:r>
            <a:r>
              <a:rPr lang="en-US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February</a:t>
            </a:r>
            <a:r>
              <a:rPr lang="en-US" sz="4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202</a:t>
            </a:r>
            <a:r>
              <a:rPr lang="en-US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42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sz="4200" b="1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7016" y="2754261"/>
            <a:ext cx="1867110" cy="228214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"/>
          <p:cNvSpPr txBox="1"/>
          <p:nvPr/>
        </p:nvSpPr>
        <p:spPr>
          <a:xfrm>
            <a:off x="1475994" y="2450668"/>
            <a:ext cx="6192520" cy="45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‘Zoom in the time of Liberating Structures’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6" name="Google Shape;12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9927" y="3050425"/>
            <a:ext cx="1601158" cy="1689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cab229ccbe_2_8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380"/>
              </a:buClr>
              <a:buSzPts val="3300"/>
              <a:buFont typeface="Calibri"/>
              <a:buNone/>
            </a:pPr>
            <a:r>
              <a:rPr lang="en-US" sz="4200" b="1">
                <a:latin typeface="Times New Roman"/>
                <a:ea typeface="Times New Roman"/>
                <a:cs typeface="Times New Roman"/>
                <a:sym typeface="Times New Roman"/>
              </a:rPr>
              <a:t>Debrief</a:t>
            </a:r>
            <a:endParaRPr sz="4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5" name="Google Shape;175;g1cab229ccbe_2_80"/>
          <p:cNvSpPr txBox="1">
            <a:spLocks noGrp="1"/>
          </p:cNvSpPr>
          <p:nvPr>
            <p:ph type="body" idx="1"/>
          </p:nvPr>
        </p:nvSpPr>
        <p:spPr>
          <a:xfrm>
            <a:off x="628650" y="1262365"/>
            <a:ext cx="8120495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555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did learn today….. and how or where 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555"/>
              <a:buNone/>
            </a:pP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you use shift and share in the next few months?</a:t>
            </a:r>
            <a:endParaRPr sz="3600" b="1" dirty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12144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Type your answer in the chat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12144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Don’t hit send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12144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3, 2, 1 Countdown…hit send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b="1" dirty="0">
              <a:solidFill>
                <a:srgbClr val="004380"/>
              </a:solidFill>
            </a:endParaRPr>
          </a:p>
          <a:p>
            <a:pPr marL="177800" lvl="0" indent="-381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176" name="Google Shape;176;g1cab229ccbe_2_80"/>
          <p:cNvSpPr txBox="1"/>
          <p:nvPr/>
        </p:nvSpPr>
        <p:spPr>
          <a:xfrm rot="877207">
            <a:off x="6695875" y="2010304"/>
            <a:ext cx="1381990" cy="2562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4380"/>
                </a:solidFill>
                <a:latin typeface="Calibri"/>
                <a:ea typeface="Calibri"/>
                <a:cs typeface="Calibri"/>
                <a:sym typeface="Calibri"/>
              </a:rPr>
              <a:t>3…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4380"/>
                </a:solidFill>
                <a:latin typeface="Calibri"/>
                <a:ea typeface="Calibri"/>
                <a:cs typeface="Calibri"/>
                <a:sym typeface="Calibri"/>
              </a:rPr>
              <a:t>2…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00438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100"/>
          </a:p>
        </p:txBody>
      </p:sp>
      <p:pic>
        <p:nvPicPr>
          <p:cNvPr id="177" name="Google Shape;177;g1cab229ccbe_2_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6495" y="4677090"/>
            <a:ext cx="6015877" cy="36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g1cab229ccbe_2_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06526" y="206065"/>
            <a:ext cx="1070996" cy="105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5"/>
          <p:cNvSpPr txBox="1">
            <a:spLocks noGrp="1"/>
          </p:cNvSpPr>
          <p:nvPr>
            <p:ph type="title"/>
          </p:nvPr>
        </p:nvSpPr>
        <p:spPr>
          <a:xfrm>
            <a:off x="707542" y="267080"/>
            <a:ext cx="61005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3300"/>
              <a:t>Closing</a:t>
            </a:r>
            <a:endParaRPr sz="33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428955" y="1017879"/>
            <a:ext cx="8271600" cy="274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1442720" lvl="0" indent="-1270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Times New Roman"/>
              <a:buChar char="●"/>
            </a:pPr>
            <a:r>
              <a:rPr lang="en-US" sz="2000" dirty="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Thanks to today’s volunteers </a:t>
            </a:r>
            <a:endParaRPr sz="2000" dirty="0">
              <a:solidFill>
                <a:srgbClr val="58585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442720" lvl="0" indent="-1270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Times New Roman"/>
              <a:buChar char="●"/>
            </a:pPr>
            <a:r>
              <a:rPr lang="en-US" sz="2000" b="0" i="0" u="none" strike="noStrike" cap="none" dirty="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share your feedback on this session</a:t>
            </a:r>
            <a:endParaRPr sz="2000" dirty="0">
              <a:solidFill>
                <a:srgbClr val="58585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442720" lvl="0" indent="-12700" algn="l" rtl="0">
              <a:lnSpc>
                <a:spcPct val="1206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Times New Roman"/>
              <a:buChar char="●"/>
            </a:pPr>
            <a:r>
              <a:rPr lang="en-US" sz="2000" dirty="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Come back or facilitate </a:t>
            </a:r>
            <a:r>
              <a:rPr lang="en-US" sz="2000" b="0" i="0" u="none" strike="noStrike" cap="none" dirty="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future session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1089660" lvl="0" indent="-12700" algn="l" rtl="0">
              <a:lnSpc>
                <a:spcPct val="117800"/>
              </a:lnSpc>
              <a:spcBef>
                <a:spcPts val="484"/>
              </a:spcBef>
              <a:spcAft>
                <a:spcPts val="0"/>
              </a:spcAft>
              <a:buClr>
                <a:srgbClr val="585858"/>
              </a:buClr>
              <a:buSzPts val="2400"/>
              <a:buFont typeface="Times New Roman"/>
              <a:buChar char="●"/>
            </a:pPr>
            <a:r>
              <a:rPr lang="en-US" sz="2000" b="0" i="0" u="none" strike="noStrike" cap="none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Join Q’s</a:t>
            </a:r>
            <a:r>
              <a:rPr lang="en-US" sz="2000" b="0" i="0" u="none" strike="noStrike" cap="none" dirty="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‘Liberating Structures in Healthcare’ group: </a:t>
            </a:r>
            <a:r>
              <a:rPr lang="en-US" sz="2000" b="0" i="0" u="none" strike="noStrike" cap="none" dirty="0">
                <a:solidFill>
                  <a:srgbClr val="0096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sng" strike="noStrike" cap="none" dirty="0">
                <a:solidFill>
                  <a:srgbClr val="0096A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https://q.health.org.uk/community/groups/liberating-structures-in-  healthcare</a:t>
            </a: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2700" marR="3175000" lvl="0" indent="0" algn="l" rtl="0">
              <a:lnSpc>
                <a:spcPct val="108000"/>
              </a:lnSpc>
              <a:spcBef>
                <a:spcPts val="9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"/>
          <p:cNvSpPr txBox="1">
            <a:spLocks noGrp="1"/>
          </p:cNvSpPr>
          <p:nvPr>
            <p:ph type="title"/>
          </p:nvPr>
        </p:nvSpPr>
        <p:spPr>
          <a:xfrm>
            <a:off x="390550" y="467613"/>
            <a:ext cx="6884100" cy="6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Welcome + workshop purpose</a:t>
            </a:r>
            <a:endParaRPr/>
          </a:p>
        </p:txBody>
      </p:sp>
      <p:sp>
        <p:nvSpPr>
          <p:cNvPr id="132" name="Google Shape;132;p2"/>
          <p:cNvSpPr txBox="1"/>
          <p:nvPr/>
        </p:nvSpPr>
        <p:spPr>
          <a:xfrm>
            <a:off x="390550" y="1126425"/>
            <a:ext cx="76851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127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31165" marR="83820" lvl="0" indent="-419100" algn="l" rtl="0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000"/>
              <a:buFont typeface="Times New Roman"/>
              <a:buChar char="●"/>
            </a:pPr>
            <a:r>
              <a:rPr lang="en-US" sz="3000" b="0" i="0" u="none" strike="noStrike" cap="none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support the growing network of Q LS  users - *</a:t>
            </a:r>
            <a:r>
              <a:rPr lang="en-US" sz="3000" b="0" i="1" u="none" strike="noStrike" cap="none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please introduce yourself in the chat*</a:t>
            </a:r>
            <a:endParaRPr sz="3000" b="0" i="1" u="none" strike="noStrike" cap="none">
              <a:solidFill>
                <a:srgbClr val="58585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try structures in a virtual space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19100" algn="l" rtl="0">
              <a:spcBef>
                <a:spcPts val="540"/>
              </a:spcBef>
              <a:spcAft>
                <a:spcPts val="0"/>
              </a:spcAft>
              <a:buClr>
                <a:srgbClr val="585858"/>
              </a:buClr>
              <a:buSzPts val="3000"/>
              <a:buFont typeface="Times New Roman"/>
              <a:buChar char="●"/>
            </a:pPr>
            <a:r>
              <a:rPr lang="en-US" sz="3000">
                <a:solidFill>
                  <a:srgbClr val="58585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meetup principles</a:t>
            </a:r>
            <a:endParaRPr sz="3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540"/>
              </a:spcBef>
              <a:spcAft>
                <a:spcPts val="0"/>
              </a:spcAft>
              <a:buNone/>
            </a:pPr>
            <a:endParaRPr sz="3000" i="1">
              <a:solidFill>
                <a:srgbClr val="585858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g1cab229ccbe_7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773" y="2697299"/>
            <a:ext cx="2059392" cy="2033342"/>
          </a:xfrm>
          <a:prstGeom prst="rect">
            <a:avLst/>
          </a:prstGeom>
          <a:noFill/>
          <a:ln w="57150" cap="flat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8" name="Google Shape;138;g1cab229ccbe_7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6495" y="4677090"/>
            <a:ext cx="6015877" cy="364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g1cab229ccbe_7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14576" y="191839"/>
            <a:ext cx="3975130" cy="2257447"/>
          </a:xfrm>
          <a:prstGeom prst="rect">
            <a:avLst/>
          </a:prstGeom>
          <a:noFill/>
          <a:ln w="57150" cap="flat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0" name="Google Shape;140;g1cab229ccbe_7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806385" y="2697299"/>
            <a:ext cx="2545028" cy="2033342"/>
          </a:xfrm>
          <a:prstGeom prst="rect">
            <a:avLst/>
          </a:prstGeom>
          <a:noFill/>
          <a:ln w="57150" cap="flat" cmpd="sng">
            <a:solidFill>
              <a:srgbClr val="00438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g1cab229ccbe_7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81290" y="2697299"/>
            <a:ext cx="2727383" cy="2033342"/>
          </a:xfrm>
          <a:prstGeom prst="rect">
            <a:avLst/>
          </a:prstGeom>
          <a:noFill/>
          <a:ln w="57150" cap="flat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" name="Google Shape;142;g1cab229ccbe_7_0"/>
          <p:cNvSpPr txBox="1"/>
          <p:nvPr/>
        </p:nvSpPr>
        <p:spPr>
          <a:xfrm>
            <a:off x="2806385" y="2720675"/>
            <a:ext cx="87734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Cards</a:t>
            </a:r>
            <a:endParaRPr sz="1100"/>
          </a:p>
        </p:txBody>
      </p:sp>
      <p:sp>
        <p:nvSpPr>
          <p:cNvPr id="143" name="Google Shape;143;g1cab229ccbe_7_0"/>
          <p:cNvSpPr txBox="1"/>
          <p:nvPr/>
        </p:nvSpPr>
        <p:spPr>
          <a:xfrm>
            <a:off x="5678330" y="2708476"/>
            <a:ext cx="2730345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380"/>
                </a:solidFill>
                <a:latin typeface="Calibri"/>
                <a:ea typeface="Calibri"/>
                <a:cs typeface="Calibri"/>
                <a:sym typeface="Calibri"/>
              </a:rPr>
              <a:t>App</a:t>
            </a:r>
            <a:endParaRPr sz="1100"/>
          </a:p>
        </p:txBody>
      </p:sp>
      <p:sp>
        <p:nvSpPr>
          <p:cNvPr id="144" name="Google Shape;144;g1cab229ccbe_7_0"/>
          <p:cNvSpPr txBox="1"/>
          <p:nvPr/>
        </p:nvSpPr>
        <p:spPr>
          <a:xfrm>
            <a:off x="345947" y="2708476"/>
            <a:ext cx="2054218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380"/>
                </a:solidFill>
                <a:latin typeface="Calibri"/>
                <a:ea typeface="Calibri"/>
                <a:cs typeface="Calibri"/>
                <a:sym typeface="Calibri"/>
              </a:rPr>
              <a:t>Twitter</a:t>
            </a:r>
            <a:endParaRPr sz="1100"/>
          </a:p>
        </p:txBody>
      </p:sp>
      <p:pic>
        <p:nvPicPr>
          <p:cNvPr id="145" name="Google Shape;145;g1cab229ccbe_7_0"/>
          <p:cNvPicPr preferRelativeResize="0"/>
          <p:nvPr/>
        </p:nvPicPr>
        <p:blipFill rotWithShape="1">
          <a:blip r:embed="rId8">
            <a:alphaModFix/>
          </a:blip>
          <a:srcRect b="6525"/>
          <a:stretch/>
        </p:blipFill>
        <p:spPr>
          <a:xfrm>
            <a:off x="1595970" y="187984"/>
            <a:ext cx="1740897" cy="2261301"/>
          </a:xfrm>
          <a:prstGeom prst="rect">
            <a:avLst/>
          </a:prstGeom>
          <a:noFill/>
          <a:ln w="57150" cap="flat" cmpd="sng">
            <a:solidFill>
              <a:srgbClr val="00438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6" name="Google Shape;146;g1cab229ccbe_7_0"/>
          <p:cNvSpPr txBox="1"/>
          <p:nvPr/>
        </p:nvSpPr>
        <p:spPr>
          <a:xfrm>
            <a:off x="1595971" y="187985"/>
            <a:ext cx="1740896" cy="2815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FF66CC"/>
                </a:solidFill>
                <a:latin typeface="Calibri"/>
                <a:ea typeface="Calibri"/>
                <a:cs typeface="Calibri"/>
                <a:sym typeface="Calibri"/>
              </a:rPr>
              <a:t>Book</a:t>
            </a:r>
            <a:endParaRPr sz="1100"/>
          </a:p>
        </p:txBody>
      </p:sp>
      <p:sp>
        <p:nvSpPr>
          <p:cNvPr id="147" name="Google Shape;147;g1cab229ccbe_7_0"/>
          <p:cNvSpPr txBox="1"/>
          <p:nvPr/>
        </p:nvSpPr>
        <p:spPr>
          <a:xfrm>
            <a:off x="3614576" y="187985"/>
            <a:ext cx="3975130" cy="2769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004380"/>
                </a:solidFill>
                <a:latin typeface="Calibri"/>
                <a:ea typeface="Calibri"/>
                <a:cs typeface="Calibri"/>
                <a:sym typeface="Calibri"/>
              </a:rPr>
              <a:t>Website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322075" y="3187900"/>
            <a:ext cx="8564400" cy="1508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" marR="0" lvl="0" indent="0" algn="ctr" rtl="0">
              <a:lnSpc>
                <a:spcPct val="11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4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and Share</a:t>
            </a:r>
            <a:endParaRPr sz="45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Spread good ideas, make informal connections </a:t>
            </a:r>
            <a:endParaRPr sz="1800" b="1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surface hidden experiences and wisdom from peers</a:t>
            </a:r>
            <a:endParaRPr sz="180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401" y="1470115"/>
            <a:ext cx="1371875" cy="1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378425" y="274075"/>
            <a:ext cx="411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Today’s meet up: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378425" y="2199928"/>
            <a:ext cx="8564400" cy="1859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" marR="0" lvl="0" indent="0" algn="ctr" rtl="0">
              <a:lnSpc>
                <a:spcPct val="11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US" sz="6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Shift and Share</a:t>
            </a:r>
            <a:endParaRPr sz="60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97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Reflections From the NHS</a:t>
            </a:r>
            <a:endParaRPr sz="4000" i="0" u="none" strike="noStrike" cap="none" dirty="0">
              <a:solidFill>
                <a:schemeClr val="accent6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3670" y="274075"/>
            <a:ext cx="1371875" cy="1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378425" y="274075"/>
            <a:ext cx="411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Today’s </a:t>
            </a:r>
            <a:r>
              <a:rPr lang="en-US" sz="4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Theme: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357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856764" y="3171080"/>
            <a:ext cx="3156621" cy="8438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" marR="0" lvl="0" indent="0" algn="ctr" rtl="0">
              <a:lnSpc>
                <a:spcPct val="11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Planning</a:t>
            </a:r>
            <a:endParaRPr sz="1800" i="0" u="none" strike="noStrike" cap="none" dirty="0">
              <a:solidFill>
                <a:srgbClr val="FFAB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3" name="Google Shape;15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436" y="227875"/>
            <a:ext cx="1371875" cy="135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5"/>
          <p:cNvSpPr txBox="1"/>
          <p:nvPr/>
        </p:nvSpPr>
        <p:spPr>
          <a:xfrm>
            <a:off x="378425" y="274075"/>
            <a:ext cx="41133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be used for:</a:t>
            </a:r>
            <a:endParaRPr dirty="0"/>
          </a:p>
        </p:txBody>
      </p:sp>
      <p:sp>
        <p:nvSpPr>
          <p:cNvPr id="5" name="Google Shape;152;p5"/>
          <p:cNvSpPr txBox="1"/>
          <p:nvPr/>
        </p:nvSpPr>
        <p:spPr>
          <a:xfrm>
            <a:off x="1488267" y="1580925"/>
            <a:ext cx="3156621" cy="8438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" marR="0" lvl="0" indent="0" algn="ctr" rtl="0">
              <a:lnSpc>
                <a:spcPct val="11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Reflection</a:t>
            </a:r>
            <a:endParaRPr sz="1800" i="0" u="none" strike="noStrike" cap="none" dirty="0">
              <a:solidFill>
                <a:srgbClr val="FFAB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" name="Google Shape;152;p5"/>
          <p:cNvSpPr txBox="1"/>
          <p:nvPr/>
        </p:nvSpPr>
        <p:spPr>
          <a:xfrm>
            <a:off x="5192403" y="2173457"/>
            <a:ext cx="3156621" cy="8438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" marR="0" lvl="0" indent="0" algn="ctr" rtl="0">
              <a:lnSpc>
                <a:spcPct val="11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Joy in Work</a:t>
            </a:r>
            <a:endParaRPr sz="1800" i="0" u="none" strike="noStrike" cap="none" dirty="0">
              <a:solidFill>
                <a:srgbClr val="FFAB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152;p5"/>
          <p:cNvSpPr txBox="1"/>
          <p:nvPr/>
        </p:nvSpPr>
        <p:spPr>
          <a:xfrm>
            <a:off x="4644888" y="3801966"/>
            <a:ext cx="3156621" cy="84382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" marR="0" lvl="0" indent="0" algn="ctr" rtl="0">
              <a:lnSpc>
                <a:spcPct val="11988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lang="en-GB" sz="4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Evaluation</a:t>
            </a:r>
            <a:endParaRPr sz="1800" i="0" u="none" strike="noStrike" cap="none" dirty="0">
              <a:solidFill>
                <a:srgbClr val="FFAB4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563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/>
          <p:nvPr/>
        </p:nvSpPr>
        <p:spPr>
          <a:xfrm>
            <a:off x="378425" y="274075"/>
            <a:ext cx="5949488" cy="830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marR="508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Suggested String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0644" y="1866280"/>
            <a:ext cx="1294431" cy="15395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369" y="1866280"/>
            <a:ext cx="1270112" cy="15395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775" y="1866280"/>
            <a:ext cx="1267848" cy="15395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3917" y="1866280"/>
            <a:ext cx="1281678" cy="15395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2358887" y="3929270"/>
            <a:ext cx="3849757" cy="64273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ysClr val="windowText" lastClr="000000"/>
                </a:solidFill>
              </a:rPr>
              <a:t>Helping to create space and an atmosphere of reflection and exploration.</a:t>
            </a:r>
            <a:endParaRPr lang="en-GB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095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1cab229ccbe_0_13"/>
          <p:cNvSpPr txBox="1">
            <a:spLocks noGrp="1"/>
          </p:cNvSpPr>
          <p:nvPr>
            <p:ph type="title"/>
          </p:nvPr>
        </p:nvSpPr>
        <p:spPr>
          <a:xfrm>
            <a:off x="386900" y="370515"/>
            <a:ext cx="7194000" cy="6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Peer presenters:</a:t>
            </a:r>
            <a:endParaRPr/>
          </a:p>
        </p:txBody>
      </p:sp>
      <p:sp>
        <p:nvSpPr>
          <p:cNvPr id="160" name="Google Shape;160;g1cab229ccbe_0_13"/>
          <p:cNvSpPr txBox="1">
            <a:spLocks noGrp="1"/>
          </p:cNvSpPr>
          <p:nvPr>
            <p:ph type="body" idx="1"/>
          </p:nvPr>
        </p:nvSpPr>
        <p:spPr>
          <a:xfrm>
            <a:off x="1073426" y="1866900"/>
            <a:ext cx="7601032" cy="22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Room #1 </a:t>
            </a:r>
            <a:r>
              <a:rPr lang="en-US" dirty="0"/>
              <a:t>-</a:t>
            </a:r>
            <a:r>
              <a:rPr lang="en-US" dirty="0" smtClean="0"/>
              <a:t>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James Gilpin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Room #2 </a:t>
            </a:r>
            <a:r>
              <a:rPr lang="en-US" dirty="0"/>
              <a:t>-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Sophia Moody  </a:t>
            </a:r>
            <a:endParaRPr dirty="0">
              <a:solidFill>
                <a:schemeClr val="accent5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Room #3 </a:t>
            </a:r>
            <a:r>
              <a:rPr lang="en-US" dirty="0"/>
              <a:t>-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Des Brown</a:t>
            </a:r>
            <a:endParaRPr dirty="0">
              <a:solidFill>
                <a:schemeClr val="accent3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50000"/>
                  </a:schemeClr>
                </a:solidFill>
              </a:rPr>
              <a:t>Room #4 </a:t>
            </a:r>
            <a:r>
              <a:rPr lang="en-US" dirty="0" smtClean="0"/>
              <a:t>- </a:t>
            </a: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Briege McCann</a:t>
            </a:r>
            <a:endParaRPr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61" name="Google Shape;161;g1cab229ccbe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926" y="169290"/>
            <a:ext cx="1371875" cy="135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cab229ccbe_0_4"/>
          <p:cNvSpPr txBox="1">
            <a:spLocks noGrp="1"/>
          </p:cNvSpPr>
          <p:nvPr>
            <p:ph type="title"/>
          </p:nvPr>
        </p:nvSpPr>
        <p:spPr>
          <a:xfrm>
            <a:off x="1497275" y="169300"/>
            <a:ext cx="6087300" cy="6465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Steps and Timing</a:t>
            </a:r>
            <a:endParaRPr/>
          </a:p>
        </p:txBody>
      </p:sp>
      <p:sp>
        <p:nvSpPr>
          <p:cNvPr id="167" name="Google Shape;167;g1cab229ccbe_0_4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700" cy="32631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Preparation</a:t>
            </a:r>
            <a:endParaRPr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/>
              <a:t>Invited 4 presenters to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share for </a:t>
            </a:r>
            <a:r>
              <a:rPr lang="en-US" sz="1700" dirty="0" smtClean="0">
                <a:solidFill>
                  <a:schemeClr val="accent6">
                    <a:lumMod val="75000"/>
                  </a:schemeClr>
                </a:solidFill>
              </a:rPr>
              <a:t>8-10 minutes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about a specific topic</a:t>
            </a:r>
            <a:endParaRPr sz="1700" dirty="0">
              <a:solidFill>
                <a:schemeClr val="accent6">
                  <a:lumMod val="75000"/>
                </a:schemeClr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/>
              <a:t>Joriam will divide all attendees randomly into 4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breakout rooms </a:t>
            </a:r>
            <a:r>
              <a:rPr lang="en-US" sz="1700" dirty="0"/>
              <a:t>that will be your learning group for the whole meet up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/>
              <a:t>At the end of each round, your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learning group remain </a:t>
            </a:r>
            <a:r>
              <a:rPr lang="en-US" sz="1700" dirty="0"/>
              <a:t>in your breakout room and Joriam </a:t>
            </a:r>
            <a:r>
              <a:rPr lang="en-US" sz="1700" dirty="0">
                <a:solidFill>
                  <a:schemeClr val="accent6">
                    <a:lumMod val="75000"/>
                  </a:schemeClr>
                </a:solidFill>
              </a:rPr>
              <a:t>moves the presenters to a different room</a:t>
            </a:r>
            <a:r>
              <a:rPr lang="en-US" sz="1700" dirty="0"/>
              <a:t>.</a:t>
            </a:r>
            <a:endParaRPr sz="17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68" name="Google Shape;168;g1cab229ccbe_0_4"/>
          <p:cNvSpPr txBox="1">
            <a:spLocks noGrp="1"/>
          </p:cNvSpPr>
          <p:nvPr>
            <p:ph type="body" idx="2"/>
          </p:nvPr>
        </p:nvSpPr>
        <p:spPr>
          <a:xfrm>
            <a:off x="4741350" y="1084025"/>
            <a:ext cx="4225800" cy="3770263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5">
                    <a:lumMod val="75000"/>
                  </a:schemeClr>
                </a:solidFill>
              </a:rPr>
              <a:t>Start Round 1</a:t>
            </a:r>
            <a:endParaRPr sz="24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/>
              <a:t>Presenters have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10 minutes </a:t>
            </a:r>
            <a:r>
              <a:rPr lang="en-US" sz="1700" dirty="0"/>
              <a:t>with each group. Suggestion: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min max for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sharing</a:t>
            </a:r>
            <a:r>
              <a:rPr lang="en-US" sz="1700" dirty="0"/>
              <a:t> and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min for</a:t>
            </a:r>
            <a:r>
              <a:rPr lang="en-US" sz="1700" dirty="0"/>
              <a:t>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questions</a:t>
            </a:r>
            <a:r>
              <a:rPr lang="en-US" sz="1700" dirty="0"/>
              <a:t> and comments.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/>
              <a:t>Joriam will send a </a:t>
            </a:r>
            <a:r>
              <a:rPr lang="en-US" sz="1700" dirty="0" smtClean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minute and 1 minute warning</a:t>
            </a:r>
            <a:r>
              <a:rPr lang="en-US" sz="1700" dirty="0"/>
              <a:t> to signal that the round is about to end 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/>
              <a:t>Joriam will move the presenter to a new breakout room where they will repeat their presentation to a new group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>
                <a:solidFill>
                  <a:schemeClr val="accent5">
                    <a:lumMod val="75000"/>
                  </a:schemeClr>
                </a:solidFill>
              </a:rPr>
              <a:t>And so on for 4 rounds</a:t>
            </a:r>
            <a:endParaRPr sz="1700" dirty="0">
              <a:solidFill>
                <a:schemeClr val="accent5">
                  <a:lumMod val="75000"/>
                </a:schemeClr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❏"/>
            </a:pPr>
            <a:r>
              <a:rPr lang="en-US" sz="1700" dirty="0"/>
              <a:t>After 4 rounds we debrief as a whole group</a:t>
            </a:r>
            <a:endParaRPr sz="2400" dirty="0"/>
          </a:p>
        </p:txBody>
      </p:sp>
      <p:pic>
        <p:nvPicPr>
          <p:cNvPr id="169" name="Google Shape;169;g1cab229ccbe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075" y="201495"/>
            <a:ext cx="693825" cy="6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403</Words>
  <Application>Microsoft Office PowerPoint</Application>
  <PresentationFormat>On-screen Show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Office Theme</vt:lpstr>
      <vt:lpstr>PowerPoint Presentation</vt:lpstr>
      <vt:lpstr>Welcome + workshop 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Peer presenters:</vt:lpstr>
      <vt:lpstr>Steps and Timing</vt:lpstr>
      <vt:lpstr>Debrief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Mezey</dc:creator>
  <cp:lastModifiedBy>McBride, Ronan</cp:lastModifiedBy>
  <cp:revision>6</cp:revision>
  <dcterms:created xsi:type="dcterms:W3CDTF">2021-08-31T16:18:58Z</dcterms:created>
  <dcterms:modified xsi:type="dcterms:W3CDTF">2023-01-25T16:54:56Z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2021-06-03T00:00:00Z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2021-08-31T00:00:00Z</vt:filetime>
  </property>
</Properties>
</file>