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D0652-E366-4892-8CF2-E638D3E3514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B38A556-8CDB-4236-BAC8-9F7FC860CC77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What does Wise Crowds Help us achieve?</a:t>
          </a:r>
        </a:p>
      </dgm:t>
    </dgm:pt>
    <dgm:pt modelId="{95D159DD-FC18-4D6E-B2A2-9CEEC3DD49CB}" type="parTrans" cxnId="{1E40DE84-E1EB-4D2B-B322-CE8B1664E984}">
      <dgm:prSet/>
      <dgm:spPr/>
      <dgm:t>
        <a:bodyPr/>
        <a:lstStyle/>
        <a:p>
          <a:endParaRPr lang="en-GB"/>
        </a:p>
      </dgm:t>
    </dgm:pt>
    <dgm:pt modelId="{B51E8F22-C1AF-4956-84F4-7E22ACE31895}" type="sibTrans" cxnId="{1E40DE84-E1EB-4D2B-B322-CE8B1664E984}">
      <dgm:prSet/>
      <dgm:spPr/>
      <dgm:t>
        <a:bodyPr/>
        <a:lstStyle/>
        <a:p>
          <a:endParaRPr lang="en-GB"/>
        </a:p>
      </dgm:t>
    </dgm:pt>
    <dgm:pt modelId="{24CEDE42-0A09-48E1-BD1E-17BB683F5923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Minimum Specifications (Min Specs) For facilitating Wise Crowds</a:t>
          </a:r>
        </a:p>
      </dgm:t>
    </dgm:pt>
    <dgm:pt modelId="{79F21F62-B3A5-466C-A28B-22D63949E9A4}" type="parTrans" cxnId="{3AB59B74-88AA-48B7-A32C-DB20B0CC2080}">
      <dgm:prSet/>
      <dgm:spPr/>
      <dgm:t>
        <a:bodyPr/>
        <a:lstStyle/>
        <a:p>
          <a:endParaRPr lang="en-GB"/>
        </a:p>
      </dgm:t>
    </dgm:pt>
    <dgm:pt modelId="{EB14FCA0-803E-418A-BDC4-FB92CA73F701}" type="sibTrans" cxnId="{3AB59B74-88AA-48B7-A32C-DB20B0CC2080}">
      <dgm:prSet/>
      <dgm:spPr/>
      <dgm:t>
        <a:bodyPr/>
        <a:lstStyle/>
        <a:p>
          <a:endParaRPr lang="en-GB"/>
        </a:p>
      </dgm:t>
    </dgm:pt>
    <dgm:pt modelId="{D9F962D2-047E-452B-8635-34A54BC6ECE0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A chance to practice</a:t>
          </a:r>
        </a:p>
      </dgm:t>
    </dgm:pt>
    <dgm:pt modelId="{F2245E3F-F08D-49B1-BAE3-973F4B655DFC}" type="parTrans" cxnId="{945B461F-1D4A-43C7-921F-09825088E35C}">
      <dgm:prSet/>
      <dgm:spPr/>
      <dgm:t>
        <a:bodyPr/>
        <a:lstStyle/>
        <a:p>
          <a:endParaRPr lang="en-GB"/>
        </a:p>
      </dgm:t>
    </dgm:pt>
    <dgm:pt modelId="{1C895B6C-20E2-46E1-B188-504AB85FCFFC}" type="sibTrans" cxnId="{945B461F-1D4A-43C7-921F-09825088E35C}">
      <dgm:prSet/>
      <dgm:spPr/>
      <dgm:t>
        <a:bodyPr/>
        <a:lstStyle/>
        <a:p>
          <a:endParaRPr lang="en-GB"/>
        </a:p>
      </dgm:t>
    </dgm:pt>
    <dgm:pt modelId="{DE02C6BB-D87E-4178-ABBA-A99A51C7E03C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Tips and Traps</a:t>
          </a:r>
        </a:p>
      </dgm:t>
    </dgm:pt>
    <dgm:pt modelId="{8239AE80-4838-4D37-B537-94B4CC53D17B}" type="parTrans" cxnId="{FBAD5022-9486-40BF-999F-FC214243B562}">
      <dgm:prSet/>
      <dgm:spPr/>
      <dgm:t>
        <a:bodyPr/>
        <a:lstStyle/>
        <a:p>
          <a:endParaRPr lang="en-GB"/>
        </a:p>
      </dgm:t>
    </dgm:pt>
    <dgm:pt modelId="{7FF792FE-0506-465B-98B9-2FF0DCB45968}" type="sibTrans" cxnId="{FBAD5022-9486-40BF-999F-FC214243B562}">
      <dgm:prSet/>
      <dgm:spPr/>
      <dgm:t>
        <a:bodyPr/>
        <a:lstStyle/>
        <a:p>
          <a:endParaRPr lang="en-GB"/>
        </a:p>
      </dgm:t>
    </dgm:pt>
    <dgm:pt modelId="{D5CF4D6B-C3B2-41B3-9845-F22F64712B37}" type="pres">
      <dgm:prSet presAssocID="{B24D0652-E366-4892-8CF2-E638D3E35146}" presName="diagram" presStyleCnt="0">
        <dgm:presLayoutVars>
          <dgm:dir/>
          <dgm:resizeHandles val="exact"/>
        </dgm:presLayoutVars>
      </dgm:prSet>
      <dgm:spPr/>
    </dgm:pt>
    <dgm:pt modelId="{4376958E-2B0F-4E93-872F-8527AEB42AB6}" type="pres">
      <dgm:prSet presAssocID="{6B38A556-8CDB-4236-BAC8-9F7FC860CC77}" presName="node" presStyleLbl="node1" presStyleIdx="0" presStyleCnt="4">
        <dgm:presLayoutVars>
          <dgm:bulletEnabled val="1"/>
        </dgm:presLayoutVars>
      </dgm:prSet>
      <dgm:spPr/>
    </dgm:pt>
    <dgm:pt modelId="{46057FA7-9D68-47B0-B5CB-C876A8D70FFD}" type="pres">
      <dgm:prSet presAssocID="{B51E8F22-C1AF-4956-84F4-7E22ACE31895}" presName="sibTrans" presStyleCnt="0"/>
      <dgm:spPr/>
    </dgm:pt>
    <dgm:pt modelId="{808984F8-3E5A-4ED9-91DF-6CBD5B676AC7}" type="pres">
      <dgm:prSet presAssocID="{24CEDE42-0A09-48E1-BD1E-17BB683F5923}" presName="node" presStyleLbl="node1" presStyleIdx="1" presStyleCnt="4">
        <dgm:presLayoutVars>
          <dgm:bulletEnabled val="1"/>
        </dgm:presLayoutVars>
      </dgm:prSet>
      <dgm:spPr/>
    </dgm:pt>
    <dgm:pt modelId="{B84A07FE-0A51-4CFB-ACFC-0B1CB960D9F9}" type="pres">
      <dgm:prSet presAssocID="{EB14FCA0-803E-418A-BDC4-FB92CA73F701}" presName="sibTrans" presStyleCnt="0"/>
      <dgm:spPr/>
    </dgm:pt>
    <dgm:pt modelId="{A51CED55-6196-4FE1-BA98-16FD5EA4EB9F}" type="pres">
      <dgm:prSet presAssocID="{D9F962D2-047E-452B-8635-34A54BC6ECE0}" presName="node" presStyleLbl="node1" presStyleIdx="2" presStyleCnt="4">
        <dgm:presLayoutVars>
          <dgm:bulletEnabled val="1"/>
        </dgm:presLayoutVars>
      </dgm:prSet>
      <dgm:spPr/>
    </dgm:pt>
    <dgm:pt modelId="{302E4FF0-C3E9-43C9-94A0-6254670BDE35}" type="pres">
      <dgm:prSet presAssocID="{1C895B6C-20E2-46E1-B188-504AB85FCFFC}" presName="sibTrans" presStyleCnt="0"/>
      <dgm:spPr/>
    </dgm:pt>
    <dgm:pt modelId="{3F16316F-3BB5-408C-B9F6-150AD4839374}" type="pres">
      <dgm:prSet presAssocID="{DE02C6BB-D87E-4178-ABBA-A99A51C7E03C}" presName="node" presStyleLbl="node1" presStyleIdx="3" presStyleCnt="4" custLinFactNeighborX="254" custLinFactNeighborY="-846">
        <dgm:presLayoutVars>
          <dgm:bulletEnabled val="1"/>
        </dgm:presLayoutVars>
      </dgm:prSet>
      <dgm:spPr/>
    </dgm:pt>
  </dgm:ptLst>
  <dgm:cxnLst>
    <dgm:cxn modelId="{4906DC16-7E2F-43CB-9CA1-AF3CB92B10BE}" type="presOf" srcId="{6B38A556-8CDB-4236-BAC8-9F7FC860CC77}" destId="{4376958E-2B0F-4E93-872F-8527AEB42AB6}" srcOrd="0" destOrd="0" presId="urn:microsoft.com/office/officeart/2005/8/layout/default"/>
    <dgm:cxn modelId="{CE298619-7D14-4F31-8027-FB2478F0F71A}" type="presOf" srcId="{D9F962D2-047E-452B-8635-34A54BC6ECE0}" destId="{A51CED55-6196-4FE1-BA98-16FD5EA4EB9F}" srcOrd="0" destOrd="0" presId="urn:microsoft.com/office/officeart/2005/8/layout/default"/>
    <dgm:cxn modelId="{945B461F-1D4A-43C7-921F-09825088E35C}" srcId="{B24D0652-E366-4892-8CF2-E638D3E35146}" destId="{D9F962D2-047E-452B-8635-34A54BC6ECE0}" srcOrd="2" destOrd="0" parTransId="{F2245E3F-F08D-49B1-BAE3-973F4B655DFC}" sibTransId="{1C895B6C-20E2-46E1-B188-504AB85FCFFC}"/>
    <dgm:cxn modelId="{FBAD5022-9486-40BF-999F-FC214243B562}" srcId="{B24D0652-E366-4892-8CF2-E638D3E35146}" destId="{DE02C6BB-D87E-4178-ABBA-A99A51C7E03C}" srcOrd="3" destOrd="0" parTransId="{8239AE80-4838-4D37-B537-94B4CC53D17B}" sibTransId="{7FF792FE-0506-465B-98B9-2FF0DCB45968}"/>
    <dgm:cxn modelId="{8D305631-C2A9-4BC1-A58F-08C58C5477B0}" type="presOf" srcId="{B24D0652-E366-4892-8CF2-E638D3E35146}" destId="{D5CF4D6B-C3B2-41B3-9845-F22F64712B37}" srcOrd="0" destOrd="0" presId="urn:microsoft.com/office/officeart/2005/8/layout/default"/>
    <dgm:cxn modelId="{5C2D3873-ABC2-43ED-8340-1CB59AA43D21}" type="presOf" srcId="{DE02C6BB-D87E-4178-ABBA-A99A51C7E03C}" destId="{3F16316F-3BB5-408C-B9F6-150AD4839374}" srcOrd="0" destOrd="0" presId="urn:microsoft.com/office/officeart/2005/8/layout/default"/>
    <dgm:cxn modelId="{3AB59B74-88AA-48B7-A32C-DB20B0CC2080}" srcId="{B24D0652-E366-4892-8CF2-E638D3E35146}" destId="{24CEDE42-0A09-48E1-BD1E-17BB683F5923}" srcOrd="1" destOrd="0" parTransId="{79F21F62-B3A5-466C-A28B-22D63949E9A4}" sibTransId="{EB14FCA0-803E-418A-BDC4-FB92CA73F701}"/>
    <dgm:cxn modelId="{1E40DE84-E1EB-4D2B-B322-CE8B1664E984}" srcId="{B24D0652-E366-4892-8CF2-E638D3E35146}" destId="{6B38A556-8CDB-4236-BAC8-9F7FC860CC77}" srcOrd="0" destOrd="0" parTransId="{95D159DD-FC18-4D6E-B2A2-9CEEC3DD49CB}" sibTransId="{B51E8F22-C1AF-4956-84F4-7E22ACE31895}"/>
    <dgm:cxn modelId="{8083F7D8-95C3-4EED-ACFE-A4FEAB5C8A4D}" type="presOf" srcId="{24CEDE42-0A09-48E1-BD1E-17BB683F5923}" destId="{808984F8-3E5A-4ED9-91DF-6CBD5B676AC7}" srcOrd="0" destOrd="0" presId="urn:microsoft.com/office/officeart/2005/8/layout/default"/>
    <dgm:cxn modelId="{040EA0B3-2445-4191-A0F5-97E11C76FB6D}" type="presParOf" srcId="{D5CF4D6B-C3B2-41B3-9845-F22F64712B37}" destId="{4376958E-2B0F-4E93-872F-8527AEB42AB6}" srcOrd="0" destOrd="0" presId="urn:microsoft.com/office/officeart/2005/8/layout/default"/>
    <dgm:cxn modelId="{D909C77A-F9C9-4B76-8314-2042380889FA}" type="presParOf" srcId="{D5CF4D6B-C3B2-41B3-9845-F22F64712B37}" destId="{46057FA7-9D68-47B0-B5CB-C876A8D70FFD}" srcOrd="1" destOrd="0" presId="urn:microsoft.com/office/officeart/2005/8/layout/default"/>
    <dgm:cxn modelId="{3AC991EB-3D96-49F8-BAE6-24334C7304BF}" type="presParOf" srcId="{D5CF4D6B-C3B2-41B3-9845-F22F64712B37}" destId="{808984F8-3E5A-4ED9-91DF-6CBD5B676AC7}" srcOrd="2" destOrd="0" presId="urn:microsoft.com/office/officeart/2005/8/layout/default"/>
    <dgm:cxn modelId="{B5F38D82-E737-45C0-8629-5C0FCF0CAD90}" type="presParOf" srcId="{D5CF4D6B-C3B2-41B3-9845-F22F64712B37}" destId="{B84A07FE-0A51-4CFB-ACFC-0B1CB960D9F9}" srcOrd="3" destOrd="0" presId="urn:microsoft.com/office/officeart/2005/8/layout/default"/>
    <dgm:cxn modelId="{2456B41F-A5F9-4746-A49B-3BF58CAD9A98}" type="presParOf" srcId="{D5CF4D6B-C3B2-41B3-9845-F22F64712B37}" destId="{A51CED55-6196-4FE1-BA98-16FD5EA4EB9F}" srcOrd="4" destOrd="0" presId="urn:microsoft.com/office/officeart/2005/8/layout/default"/>
    <dgm:cxn modelId="{77D8173E-06BF-4D6C-95EB-638076656166}" type="presParOf" srcId="{D5CF4D6B-C3B2-41B3-9845-F22F64712B37}" destId="{302E4FF0-C3E9-43C9-94A0-6254670BDE35}" srcOrd="5" destOrd="0" presId="urn:microsoft.com/office/officeart/2005/8/layout/default"/>
    <dgm:cxn modelId="{F1F89406-F5DF-4593-9E78-CABC4932A67F}" type="presParOf" srcId="{D5CF4D6B-C3B2-41B3-9845-F22F64712B37}" destId="{3F16316F-3BB5-408C-B9F6-150AD483937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F06BE1-E525-4765-9B73-C5F05AD9F10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A7C465-657D-4D1A-B36A-2A6684EFE221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It encourages us to ask for help by taking a turn of being the client. It also helps build trust</a:t>
          </a:r>
          <a:endParaRPr lang="en-US" dirty="0">
            <a:solidFill>
              <a:schemeClr val="tx1"/>
            </a:solidFill>
          </a:endParaRPr>
        </a:p>
      </dgm:t>
    </dgm:pt>
    <dgm:pt modelId="{D86F764C-9E5D-4751-83A6-35390E5272D5}" type="parTrans" cxnId="{9E14B5AB-2C64-41BB-9D7F-F640E3CA0252}">
      <dgm:prSet/>
      <dgm:spPr/>
      <dgm:t>
        <a:bodyPr/>
        <a:lstStyle/>
        <a:p>
          <a:endParaRPr lang="en-US"/>
        </a:p>
      </dgm:t>
    </dgm:pt>
    <dgm:pt modelId="{902E3B5D-4197-46E0-96E5-0191561C73A8}" type="sibTrans" cxnId="{9E14B5AB-2C64-41BB-9D7F-F640E3CA0252}">
      <dgm:prSet/>
      <dgm:spPr/>
      <dgm:t>
        <a:bodyPr/>
        <a:lstStyle/>
        <a:p>
          <a:endParaRPr lang="en-US"/>
        </a:p>
      </dgm:t>
    </dgm:pt>
    <dgm:pt modelId="{16BE49E4-E2E2-4A69-A67C-32CD80FBAAA4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It supports self correction and understanding</a:t>
          </a:r>
          <a:endParaRPr lang="en-US" dirty="0">
            <a:solidFill>
              <a:schemeClr val="tx1"/>
            </a:solidFill>
          </a:endParaRPr>
        </a:p>
      </dgm:t>
    </dgm:pt>
    <dgm:pt modelId="{10127B9E-1C83-45A8-B897-B09F8E82E094}" type="parTrans" cxnId="{8CAD9C6D-69C1-4FAE-8314-A1BD602BA5F7}">
      <dgm:prSet/>
      <dgm:spPr/>
      <dgm:t>
        <a:bodyPr/>
        <a:lstStyle/>
        <a:p>
          <a:endParaRPr lang="en-US"/>
        </a:p>
      </dgm:t>
    </dgm:pt>
    <dgm:pt modelId="{08D88316-C872-41FA-8BFE-0B098FEF9DC3}" type="sibTrans" cxnId="{8CAD9C6D-69C1-4FAE-8314-A1BD602BA5F7}">
      <dgm:prSet/>
      <dgm:spPr/>
      <dgm:t>
        <a:bodyPr/>
        <a:lstStyle/>
        <a:p>
          <a:endParaRPr lang="en-US"/>
        </a:p>
      </dgm:t>
    </dgm:pt>
    <dgm:pt modelId="{C28EC4F2-4B39-4B8F-A6F0-0E3A752A7BA7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It taps into the creativity and inventiveness of everyone in the group who take on the role of consultants</a:t>
          </a:r>
          <a:endParaRPr lang="en-US" dirty="0">
            <a:solidFill>
              <a:schemeClr val="tx1"/>
            </a:solidFill>
          </a:endParaRPr>
        </a:p>
      </dgm:t>
    </dgm:pt>
    <dgm:pt modelId="{CF849778-545C-4EF8-8C24-0548B9736912}" type="parTrans" cxnId="{96CDF0D7-9A67-45C8-9B85-523A1E861CD8}">
      <dgm:prSet/>
      <dgm:spPr/>
      <dgm:t>
        <a:bodyPr/>
        <a:lstStyle/>
        <a:p>
          <a:endParaRPr lang="en-US"/>
        </a:p>
      </dgm:t>
    </dgm:pt>
    <dgm:pt modelId="{CABE6429-F9F2-499A-91AD-8F2518783EDB}" type="sibTrans" cxnId="{96CDF0D7-9A67-45C8-9B85-523A1E861CD8}">
      <dgm:prSet/>
      <dgm:spPr/>
      <dgm:t>
        <a:bodyPr/>
        <a:lstStyle/>
        <a:p>
          <a:endParaRPr lang="en-US"/>
        </a:p>
      </dgm:t>
    </dgm:pt>
    <dgm:pt modelId="{86E5B486-1989-4B25-BEB4-6F44CAFECBFF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Participants benefit from being the client and the consultant </a:t>
          </a:r>
          <a:endParaRPr lang="en-US" dirty="0">
            <a:solidFill>
              <a:schemeClr val="tx1"/>
            </a:solidFill>
          </a:endParaRPr>
        </a:p>
      </dgm:t>
    </dgm:pt>
    <dgm:pt modelId="{4F31D48E-2634-42C4-95F8-6F38CDD5ABC1}" type="parTrans" cxnId="{692213C5-B77A-4CAB-8502-BB32C2A22007}">
      <dgm:prSet/>
      <dgm:spPr/>
      <dgm:t>
        <a:bodyPr/>
        <a:lstStyle/>
        <a:p>
          <a:endParaRPr lang="en-US"/>
        </a:p>
      </dgm:t>
    </dgm:pt>
    <dgm:pt modelId="{ECC1C869-F39C-47AA-BD39-7880182F8B87}" type="sibTrans" cxnId="{692213C5-B77A-4CAB-8502-BB32C2A22007}">
      <dgm:prSet/>
      <dgm:spPr/>
      <dgm:t>
        <a:bodyPr/>
        <a:lstStyle/>
        <a:p>
          <a:endParaRPr lang="en-US"/>
        </a:p>
      </dgm:t>
    </dgm:pt>
    <dgm:pt modelId="{1372C122-97D2-406D-B348-89BABC8749AA}">
      <dgm:prSet/>
      <dgm:spPr/>
      <dgm:t>
        <a:bodyPr/>
        <a:lstStyle/>
        <a:p>
          <a:r>
            <a:rPr lang="en-GB" i="0" dirty="0">
              <a:solidFill>
                <a:schemeClr val="tx1"/>
              </a:solidFill>
            </a:rPr>
            <a:t>‘’</a:t>
          </a:r>
          <a:r>
            <a:rPr lang="en-GB" b="1" i="0" dirty="0">
              <a:solidFill>
                <a:schemeClr val="tx1"/>
              </a:solidFill>
            </a:rPr>
            <a:t> Wise Crowds</a:t>
          </a:r>
          <a:r>
            <a:rPr lang="en-GB" i="0" dirty="0">
              <a:solidFill>
                <a:schemeClr val="tx1"/>
              </a:solidFill>
            </a:rPr>
            <a:t> consultations make it easy to achieve transparency. Together, a group can outperform the expert!’’</a:t>
          </a:r>
          <a:endParaRPr lang="en-US" i="0" dirty="0">
            <a:solidFill>
              <a:schemeClr val="tx1"/>
            </a:solidFill>
          </a:endParaRPr>
        </a:p>
      </dgm:t>
    </dgm:pt>
    <dgm:pt modelId="{EAE254A1-A888-4BC6-8E80-162B03E8C5C7}" type="parTrans" cxnId="{52D2C7C6-91CA-4E1B-9E62-36AAD4C593C2}">
      <dgm:prSet/>
      <dgm:spPr/>
      <dgm:t>
        <a:bodyPr/>
        <a:lstStyle/>
        <a:p>
          <a:endParaRPr lang="en-US"/>
        </a:p>
      </dgm:t>
    </dgm:pt>
    <dgm:pt modelId="{31264E2E-637A-4893-B73A-150284E0D653}" type="sibTrans" cxnId="{52D2C7C6-91CA-4E1B-9E62-36AAD4C593C2}">
      <dgm:prSet/>
      <dgm:spPr/>
      <dgm:t>
        <a:bodyPr/>
        <a:lstStyle/>
        <a:p>
          <a:endParaRPr lang="en-US"/>
        </a:p>
      </dgm:t>
    </dgm:pt>
    <dgm:pt modelId="{0070C204-C915-4566-8622-CB39A8824307}" type="pres">
      <dgm:prSet presAssocID="{64F06BE1-E525-4765-9B73-C5F05AD9F106}" presName="diagram" presStyleCnt="0">
        <dgm:presLayoutVars>
          <dgm:dir/>
          <dgm:resizeHandles val="exact"/>
        </dgm:presLayoutVars>
      </dgm:prSet>
      <dgm:spPr/>
    </dgm:pt>
    <dgm:pt modelId="{C1A9B9C6-62B4-420E-B194-B5465BEC5EBA}" type="pres">
      <dgm:prSet presAssocID="{5FA7C465-657D-4D1A-B36A-2A6684EFE221}" presName="node" presStyleLbl="node1" presStyleIdx="0" presStyleCnt="5">
        <dgm:presLayoutVars>
          <dgm:bulletEnabled val="1"/>
        </dgm:presLayoutVars>
      </dgm:prSet>
      <dgm:spPr/>
    </dgm:pt>
    <dgm:pt modelId="{477CB672-0ECE-48FE-A747-ACE52E02948C}" type="pres">
      <dgm:prSet presAssocID="{902E3B5D-4197-46E0-96E5-0191561C73A8}" presName="sibTrans" presStyleCnt="0"/>
      <dgm:spPr/>
    </dgm:pt>
    <dgm:pt modelId="{9CED0C3B-DBF2-4D4A-937C-2C146842C44B}" type="pres">
      <dgm:prSet presAssocID="{16BE49E4-E2E2-4A69-A67C-32CD80FBAAA4}" presName="node" presStyleLbl="node1" presStyleIdx="1" presStyleCnt="5">
        <dgm:presLayoutVars>
          <dgm:bulletEnabled val="1"/>
        </dgm:presLayoutVars>
      </dgm:prSet>
      <dgm:spPr/>
    </dgm:pt>
    <dgm:pt modelId="{06F62B9F-B8C9-4C91-9288-1D2E460CE70A}" type="pres">
      <dgm:prSet presAssocID="{08D88316-C872-41FA-8BFE-0B098FEF9DC3}" presName="sibTrans" presStyleCnt="0"/>
      <dgm:spPr/>
    </dgm:pt>
    <dgm:pt modelId="{E14EB58A-9037-4CC7-B155-41BA9AE30777}" type="pres">
      <dgm:prSet presAssocID="{C28EC4F2-4B39-4B8F-A6F0-0E3A752A7BA7}" presName="node" presStyleLbl="node1" presStyleIdx="2" presStyleCnt="5">
        <dgm:presLayoutVars>
          <dgm:bulletEnabled val="1"/>
        </dgm:presLayoutVars>
      </dgm:prSet>
      <dgm:spPr/>
    </dgm:pt>
    <dgm:pt modelId="{22A4F434-D902-44C6-9A50-AF8892AE9714}" type="pres">
      <dgm:prSet presAssocID="{CABE6429-F9F2-499A-91AD-8F2518783EDB}" presName="sibTrans" presStyleCnt="0"/>
      <dgm:spPr/>
    </dgm:pt>
    <dgm:pt modelId="{FD71CD24-1423-4B37-B549-3A93DD842922}" type="pres">
      <dgm:prSet presAssocID="{86E5B486-1989-4B25-BEB4-6F44CAFECBFF}" presName="node" presStyleLbl="node1" presStyleIdx="3" presStyleCnt="5">
        <dgm:presLayoutVars>
          <dgm:bulletEnabled val="1"/>
        </dgm:presLayoutVars>
      </dgm:prSet>
      <dgm:spPr/>
    </dgm:pt>
    <dgm:pt modelId="{75BA33FB-B97F-4C73-B8BF-A5F3944F0770}" type="pres">
      <dgm:prSet presAssocID="{ECC1C869-F39C-47AA-BD39-7880182F8B87}" presName="sibTrans" presStyleCnt="0"/>
      <dgm:spPr/>
    </dgm:pt>
    <dgm:pt modelId="{75029E40-594C-45AB-BC12-132390FAB14E}" type="pres">
      <dgm:prSet presAssocID="{1372C122-97D2-406D-B348-89BABC8749AA}" presName="node" presStyleLbl="node1" presStyleIdx="4" presStyleCnt="5">
        <dgm:presLayoutVars>
          <dgm:bulletEnabled val="1"/>
        </dgm:presLayoutVars>
      </dgm:prSet>
      <dgm:spPr/>
    </dgm:pt>
  </dgm:ptLst>
  <dgm:cxnLst>
    <dgm:cxn modelId="{B8B7B604-D624-4B88-9A0E-41DAF896FB1B}" type="presOf" srcId="{64F06BE1-E525-4765-9B73-C5F05AD9F106}" destId="{0070C204-C915-4566-8622-CB39A8824307}" srcOrd="0" destOrd="0" presId="urn:microsoft.com/office/officeart/2005/8/layout/default"/>
    <dgm:cxn modelId="{76280818-8A68-4DA0-B332-EECBD00C68F3}" type="presOf" srcId="{C28EC4F2-4B39-4B8F-A6F0-0E3A752A7BA7}" destId="{E14EB58A-9037-4CC7-B155-41BA9AE30777}" srcOrd="0" destOrd="0" presId="urn:microsoft.com/office/officeart/2005/8/layout/default"/>
    <dgm:cxn modelId="{8CAD9C6D-69C1-4FAE-8314-A1BD602BA5F7}" srcId="{64F06BE1-E525-4765-9B73-C5F05AD9F106}" destId="{16BE49E4-E2E2-4A69-A67C-32CD80FBAAA4}" srcOrd="1" destOrd="0" parTransId="{10127B9E-1C83-45A8-B897-B09F8E82E094}" sibTransId="{08D88316-C872-41FA-8BFE-0B098FEF9DC3}"/>
    <dgm:cxn modelId="{984ABF58-15D8-4022-A707-893134FBD9FA}" type="presOf" srcId="{16BE49E4-E2E2-4A69-A67C-32CD80FBAAA4}" destId="{9CED0C3B-DBF2-4D4A-937C-2C146842C44B}" srcOrd="0" destOrd="0" presId="urn:microsoft.com/office/officeart/2005/8/layout/default"/>
    <dgm:cxn modelId="{9E14B5AB-2C64-41BB-9D7F-F640E3CA0252}" srcId="{64F06BE1-E525-4765-9B73-C5F05AD9F106}" destId="{5FA7C465-657D-4D1A-B36A-2A6684EFE221}" srcOrd="0" destOrd="0" parTransId="{D86F764C-9E5D-4751-83A6-35390E5272D5}" sibTransId="{902E3B5D-4197-46E0-96E5-0191561C73A8}"/>
    <dgm:cxn modelId="{3BEA64AE-D9DB-4079-8C63-ACA276DFA2A1}" type="presOf" srcId="{5FA7C465-657D-4D1A-B36A-2A6684EFE221}" destId="{C1A9B9C6-62B4-420E-B194-B5465BEC5EBA}" srcOrd="0" destOrd="0" presId="urn:microsoft.com/office/officeart/2005/8/layout/default"/>
    <dgm:cxn modelId="{40F149B0-9552-43BB-85CB-BABC1A3E3053}" type="presOf" srcId="{1372C122-97D2-406D-B348-89BABC8749AA}" destId="{75029E40-594C-45AB-BC12-132390FAB14E}" srcOrd="0" destOrd="0" presId="urn:microsoft.com/office/officeart/2005/8/layout/default"/>
    <dgm:cxn modelId="{5A761FB9-0CA3-4A20-86D6-A42B99A6807D}" type="presOf" srcId="{86E5B486-1989-4B25-BEB4-6F44CAFECBFF}" destId="{FD71CD24-1423-4B37-B549-3A93DD842922}" srcOrd="0" destOrd="0" presId="urn:microsoft.com/office/officeart/2005/8/layout/default"/>
    <dgm:cxn modelId="{692213C5-B77A-4CAB-8502-BB32C2A22007}" srcId="{64F06BE1-E525-4765-9B73-C5F05AD9F106}" destId="{86E5B486-1989-4B25-BEB4-6F44CAFECBFF}" srcOrd="3" destOrd="0" parTransId="{4F31D48E-2634-42C4-95F8-6F38CDD5ABC1}" sibTransId="{ECC1C869-F39C-47AA-BD39-7880182F8B87}"/>
    <dgm:cxn modelId="{52D2C7C6-91CA-4E1B-9E62-36AAD4C593C2}" srcId="{64F06BE1-E525-4765-9B73-C5F05AD9F106}" destId="{1372C122-97D2-406D-B348-89BABC8749AA}" srcOrd="4" destOrd="0" parTransId="{EAE254A1-A888-4BC6-8E80-162B03E8C5C7}" sibTransId="{31264E2E-637A-4893-B73A-150284E0D653}"/>
    <dgm:cxn modelId="{96CDF0D7-9A67-45C8-9B85-523A1E861CD8}" srcId="{64F06BE1-E525-4765-9B73-C5F05AD9F106}" destId="{C28EC4F2-4B39-4B8F-A6F0-0E3A752A7BA7}" srcOrd="2" destOrd="0" parTransId="{CF849778-545C-4EF8-8C24-0548B9736912}" sibTransId="{CABE6429-F9F2-499A-91AD-8F2518783EDB}"/>
    <dgm:cxn modelId="{361568DE-68B5-4565-B70E-34EFB92272A3}" type="presParOf" srcId="{0070C204-C915-4566-8622-CB39A8824307}" destId="{C1A9B9C6-62B4-420E-B194-B5465BEC5EBA}" srcOrd="0" destOrd="0" presId="urn:microsoft.com/office/officeart/2005/8/layout/default"/>
    <dgm:cxn modelId="{1E32CEC0-5888-43A5-B8D7-4ED3D1A5F51E}" type="presParOf" srcId="{0070C204-C915-4566-8622-CB39A8824307}" destId="{477CB672-0ECE-48FE-A747-ACE52E02948C}" srcOrd="1" destOrd="0" presId="urn:microsoft.com/office/officeart/2005/8/layout/default"/>
    <dgm:cxn modelId="{2793410B-B4C8-4C42-B6B3-21EB8585FE9C}" type="presParOf" srcId="{0070C204-C915-4566-8622-CB39A8824307}" destId="{9CED0C3B-DBF2-4D4A-937C-2C146842C44B}" srcOrd="2" destOrd="0" presId="urn:microsoft.com/office/officeart/2005/8/layout/default"/>
    <dgm:cxn modelId="{2A0415E0-2AFD-433A-8EFD-173229C49182}" type="presParOf" srcId="{0070C204-C915-4566-8622-CB39A8824307}" destId="{06F62B9F-B8C9-4C91-9288-1D2E460CE70A}" srcOrd="3" destOrd="0" presId="urn:microsoft.com/office/officeart/2005/8/layout/default"/>
    <dgm:cxn modelId="{F6803860-8060-406F-8E26-1540B653193E}" type="presParOf" srcId="{0070C204-C915-4566-8622-CB39A8824307}" destId="{E14EB58A-9037-4CC7-B155-41BA9AE30777}" srcOrd="4" destOrd="0" presId="urn:microsoft.com/office/officeart/2005/8/layout/default"/>
    <dgm:cxn modelId="{5CAD3BFF-5D85-4CB4-B8B5-E59E1FE42841}" type="presParOf" srcId="{0070C204-C915-4566-8622-CB39A8824307}" destId="{22A4F434-D902-44C6-9A50-AF8892AE9714}" srcOrd="5" destOrd="0" presId="urn:microsoft.com/office/officeart/2005/8/layout/default"/>
    <dgm:cxn modelId="{69D92BA2-FE06-4DC9-B5BC-9FABC25732AD}" type="presParOf" srcId="{0070C204-C915-4566-8622-CB39A8824307}" destId="{FD71CD24-1423-4B37-B549-3A93DD842922}" srcOrd="6" destOrd="0" presId="urn:microsoft.com/office/officeart/2005/8/layout/default"/>
    <dgm:cxn modelId="{208F22F4-6A92-41A7-83FA-AC7CA683C82D}" type="presParOf" srcId="{0070C204-C915-4566-8622-CB39A8824307}" destId="{75BA33FB-B97F-4C73-B8BF-A5F3944F0770}" srcOrd="7" destOrd="0" presId="urn:microsoft.com/office/officeart/2005/8/layout/default"/>
    <dgm:cxn modelId="{F9C63643-9DD7-4793-AA20-52C8BF5F9D53}" type="presParOf" srcId="{0070C204-C915-4566-8622-CB39A8824307}" destId="{75029E40-594C-45AB-BC12-132390FAB14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6958E-2B0F-4E93-872F-8527AEB42AB6}">
      <dsp:nvSpPr>
        <dsp:cNvPr id="0" name=""/>
        <dsp:cNvSpPr/>
      </dsp:nvSpPr>
      <dsp:spPr>
        <a:xfrm>
          <a:off x="160057" y="291"/>
          <a:ext cx="3367165" cy="20202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What does Wise Crowds Help us achieve?</a:t>
          </a:r>
        </a:p>
      </dsp:txBody>
      <dsp:txXfrm>
        <a:off x="160057" y="291"/>
        <a:ext cx="3367165" cy="2020299"/>
      </dsp:txXfrm>
    </dsp:sp>
    <dsp:sp modelId="{808984F8-3E5A-4ED9-91DF-6CBD5B676AC7}">
      <dsp:nvSpPr>
        <dsp:cNvPr id="0" name=""/>
        <dsp:cNvSpPr/>
      </dsp:nvSpPr>
      <dsp:spPr>
        <a:xfrm>
          <a:off x="3863939" y="291"/>
          <a:ext cx="3367165" cy="20202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Minimum Specifications (Min Specs) For facilitating Wise Crowds</a:t>
          </a:r>
        </a:p>
      </dsp:txBody>
      <dsp:txXfrm>
        <a:off x="3863939" y="291"/>
        <a:ext cx="3367165" cy="2020299"/>
      </dsp:txXfrm>
    </dsp:sp>
    <dsp:sp modelId="{A51CED55-6196-4FE1-BA98-16FD5EA4EB9F}">
      <dsp:nvSpPr>
        <dsp:cNvPr id="0" name=""/>
        <dsp:cNvSpPr/>
      </dsp:nvSpPr>
      <dsp:spPr>
        <a:xfrm>
          <a:off x="160057" y="2357307"/>
          <a:ext cx="3367165" cy="20202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A chance to practice</a:t>
          </a:r>
        </a:p>
      </dsp:txBody>
      <dsp:txXfrm>
        <a:off x="160057" y="2357307"/>
        <a:ext cx="3367165" cy="2020299"/>
      </dsp:txXfrm>
    </dsp:sp>
    <dsp:sp modelId="{3F16316F-3BB5-408C-B9F6-150AD4839374}">
      <dsp:nvSpPr>
        <dsp:cNvPr id="0" name=""/>
        <dsp:cNvSpPr/>
      </dsp:nvSpPr>
      <dsp:spPr>
        <a:xfrm>
          <a:off x="3872492" y="2340216"/>
          <a:ext cx="3367165" cy="20202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Tips and Traps</a:t>
          </a:r>
        </a:p>
      </dsp:txBody>
      <dsp:txXfrm>
        <a:off x="3872492" y="2340216"/>
        <a:ext cx="3367165" cy="2020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9B9C6-62B4-420E-B194-B5465BEC5EBA}">
      <dsp:nvSpPr>
        <dsp:cNvPr id="0" name=""/>
        <dsp:cNvSpPr/>
      </dsp:nvSpPr>
      <dsp:spPr>
        <a:xfrm>
          <a:off x="0" y="194592"/>
          <a:ext cx="2686347" cy="16118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It encourages us to ask for help by taking a turn of being the client. It also helps build trust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0" y="194592"/>
        <a:ext cx="2686347" cy="1611808"/>
      </dsp:txXfrm>
    </dsp:sp>
    <dsp:sp modelId="{9CED0C3B-DBF2-4D4A-937C-2C146842C44B}">
      <dsp:nvSpPr>
        <dsp:cNvPr id="0" name=""/>
        <dsp:cNvSpPr/>
      </dsp:nvSpPr>
      <dsp:spPr>
        <a:xfrm>
          <a:off x="2954982" y="194592"/>
          <a:ext cx="2686347" cy="1611808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It supports self correction and understanding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2954982" y="194592"/>
        <a:ext cx="2686347" cy="1611808"/>
      </dsp:txXfrm>
    </dsp:sp>
    <dsp:sp modelId="{E14EB58A-9037-4CC7-B155-41BA9AE30777}">
      <dsp:nvSpPr>
        <dsp:cNvPr id="0" name=""/>
        <dsp:cNvSpPr/>
      </dsp:nvSpPr>
      <dsp:spPr>
        <a:xfrm>
          <a:off x="5909964" y="194592"/>
          <a:ext cx="2686347" cy="1611808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It taps into the creativity and inventiveness of everyone in the group who take on the role of consultants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5909964" y="194592"/>
        <a:ext cx="2686347" cy="1611808"/>
      </dsp:txXfrm>
    </dsp:sp>
    <dsp:sp modelId="{FD71CD24-1423-4B37-B549-3A93DD842922}">
      <dsp:nvSpPr>
        <dsp:cNvPr id="0" name=""/>
        <dsp:cNvSpPr/>
      </dsp:nvSpPr>
      <dsp:spPr>
        <a:xfrm>
          <a:off x="1477491" y="2075035"/>
          <a:ext cx="2686347" cy="1611808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Participants benefit from being the client and the consultant 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477491" y="2075035"/>
        <a:ext cx="2686347" cy="1611808"/>
      </dsp:txXfrm>
    </dsp:sp>
    <dsp:sp modelId="{75029E40-594C-45AB-BC12-132390FAB14E}">
      <dsp:nvSpPr>
        <dsp:cNvPr id="0" name=""/>
        <dsp:cNvSpPr/>
      </dsp:nvSpPr>
      <dsp:spPr>
        <a:xfrm>
          <a:off x="4432473" y="2075035"/>
          <a:ext cx="2686347" cy="1611808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i="0" kern="1200" dirty="0">
              <a:solidFill>
                <a:schemeClr val="tx1"/>
              </a:solidFill>
            </a:rPr>
            <a:t>‘’</a:t>
          </a:r>
          <a:r>
            <a:rPr lang="en-GB" sz="1700" b="1" i="0" kern="1200" dirty="0">
              <a:solidFill>
                <a:schemeClr val="tx1"/>
              </a:solidFill>
            </a:rPr>
            <a:t> Wise Crowds</a:t>
          </a:r>
          <a:r>
            <a:rPr lang="en-GB" sz="1700" i="0" kern="1200" dirty="0">
              <a:solidFill>
                <a:schemeClr val="tx1"/>
              </a:solidFill>
            </a:rPr>
            <a:t> consultations make it easy to achieve transparency. Together, a group can outperform the expert!’’</a:t>
          </a:r>
          <a:endParaRPr lang="en-US" sz="1700" i="0" kern="1200" dirty="0">
            <a:solidFill>
              <a:schemeClr val="tx1"/>
            </a:solidFill>
          </a:endParaRPr>
        </a:p>
      </dsp:txBody>
      <dsp:txXfrm>
        <a:off x="4432473" y="2075035"/>
        <a:ext cx="2686347" cy="1611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78E2-1A26-CDE2-2C6E-34D9C7C60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7FFA0-361F-7CB5-AB1E-355359EBA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0A63B-1C40-77CB-734F-74121646A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6A7D-CDD5-4A78-853B-053A4D955C16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B3BFB-CAEA-4252-B247-22EA9F0A2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001BB-0699-07A6-0925-459579FD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4BD-CEFA-457E-829E-ED2DC810F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1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DE8C1-345B-B91D-D9E9-C0C98C57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146C4D-D493-C2F7-8B97-F06345DDD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333C2-2152-7794-6B60-20CACEAC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6A7D-CDD5-4A78-853B-053A4D955C16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60544-9E3C-C429-3EDF-84A8389EB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2999F-1212-0E6E-40F2-704D9055A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4BD-CEFA-457E-829E-ED2DC810F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27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FC80D-A52C-9673-565C-8FEB4257A3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70D05-FEB2-7CC0-B342-1A5BEC4C6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82505-72E3-49DC-B215-B8FFDA419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6A7D-CDD5-4A78-853B-053A4D955C16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8D2FD-35FF-05BC-C51E-9F13E46E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AED03-FF46-91A1-7478-124ED1EF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4BD-CEFA-457E-829E-ED2DC810F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38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688D0-AD73-3D4A-3C4B-8AA8C2812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771D6-9EA9-BA1E-8FCA-59B10C2F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F9592-043C-43A1-B61F-675A62BC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6A7D-CDD5-4A78-853B-053A4D955C16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2DE5F-E712-CEFA-4640-A66FED3B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D5253-CEF9-EDA5-2C3C-47AE7064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4BD-CEFA-457E-829E-ED2DC810F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41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D1EDA-B7E6-2385-483F-2632A5F41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A1541-2C6A-A79B-1AE8-9F8ADA561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44A10-D588-EE55-EED3-5594D94F4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6A7D-CDD5-4A78-853B-053A4D955C16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FEAD5-2834-F72F-EF95-5D3E1DB7D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6738E-8160-B1BC-2A68-08176AE4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4BD-CEFA-457E-829E-ED2DC810F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11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AD637-A590-AA2A-25C7-C3B38271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5FE74-CA8A-555A-6BBD-1AF0B83491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B0EAA-BB3E-C39C-FB4A-68FED529A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FDEBD-67CF-0185-C41C-C90E5A1B3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6A7D-CDD5-4A78-853B-053A4D955C16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BF433-E699-D599-FEB5-311C1D335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35CDC-8781-595A-046E-DAE385A2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4BD-CEFA-457E-829E-ED2DC810F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0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256A-603E-C9CD-EEAA-695A09926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A3847-1E6E-1477-2A67-8E1513670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AC0BE-3A30-6F95-86FB-7BF8A8153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D299DB-BD1D-DD46-E2F7-83FE3E1384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39D572-9103-AF6F-B729-69666AAF9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25A6CA-FA49-5977-154C-0553280B4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6A7D-CDD5-4A78-853B-053A4D955C16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10057-3995-DAAC-6AEC-6853E7ED3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F0B004-6D12-23DA-851E-97A47DBB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4BD-CEFA-457E-829E-ED2DC810F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14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79E09-3330-A300-2990-38A444A94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38663-C046-C475-19D9-D13D366E1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6A7D-CDD5-4A78-853B-053A4D955C16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784F8D-BB7D-EAA8-CF09-C10F9690D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70705-B425-3B0F-18D3-670411D9E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4BD-CEFA-457E-829E-ED2DC810F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74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E1187-FE41-690A-59A9-DBA41130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6A7D-CDD5-4A78-853B-053A4D955C16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1E7BA2-7617-BFE7-CC48-6E64D7C61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AD397-FCA7-09A7-7CF0-917BBBB3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4BD-CEFA-457E-829E-ED2DC810F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40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B7B5C-4AC8-97A8-927E-866250F3C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40C1C-3028-62B4-A0E3-01B7B7BE0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0F9D8-A793-6E3E-AF15-4A838EECC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1ED3A-532F-CC9C-526C-049A2F1C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6A7D-CDD5-4A78-853B-053A4D955C16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CBB87-A1F0-243E-F537-B07380DE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D5CE7-FB89-0DEB-4BBB-7B10CC12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4BD-CEFA-457E-829E-ED2DC810F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7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6A699-D304-C8CF-8CB4-07EA5D29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F140A-2440-68EA-E4E2-A0092B1FE1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E837A-750B-367F-1FA8-B29EC4CCE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D1C4E-17AB-656D-6AEB-60756B847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6A7D-CDD5-4A78-853B-053A4D955C16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E16A2-3EB2-B2FD-E2A6-0085AF1B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FDBF6-5ECF-F823-F88A-F01D4A36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4BD-CEFA-457E-829E-ED2DC810F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76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767A74-42A7-2F0F-E31B-BB2721BC7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0E317-98AD-21AE-4DD1-54EC1CD45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5C50B-C6E1-7527-D1B8-F52B4DC4F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16A7D-CDD5-4A78-853B-053A4D955C16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92269-D09E-CB0E-7DBA-D2949DBD6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E098D-A077-C8D7-D52A-CE2A687D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A14BD-CEFA-457E-829E-ED2DC810F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83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ilda@cope-scotland.org" TargetMode="External"/><Relationship Id="rId2" Type="http://schemas.openxmlformats.org/officeDocument/2006/relationships/hyperlink" Target="https://www.liberatingstructure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cope-scotland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iberatingstructures.com/13-wise-crowd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eratingstructures.com/19-heard-seen-respected-hsr/" TargetMode="External"/><Relationship Id="rId7" Type="http://schemas.openxmlformats.org/officeDocument/2006/relationships/hyperlink" Target="https://www.liberatingstructures.com/5-appreciative-interviews-ai/" TargetMode="External"/><Relationship Id="rId2" Type="http://schemas.openxmlformats.org/officeDocument/2006/relationships/hyperlink" Target="https://www.liberatingstructures.com/16-helping-heuristi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beratingstructures.com/24-what-i-need-from-you-winfy/" TargetMode="External"/><Relationship Id="rId5" Type="http://schemas.openxmlformats.org/officeDocument/2006/relationships/hyperlink" Target="https://www.liberatingstructures.com/8-troika-consulting/" TargetMode="External"/><Relationship Id="rId4" Type="http://schemas.openxmlformats.org/officeDocument/2006/relationships/hyperlink" Target="https://www.liberatingstructures.com/3-nine-why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all&#10;&#10;Description automatically generated">
            <a:extLst>
              <a:ext uri="{FF2B5EF4-FFF2-40B4-BE49-F238E27FC236}">
                <a16:creationId xmlns:a16="http://schemas.microsoft.com/office/drawing/2014/main" id="{4EDDA037-A066-BB89-E986-505A32F3CE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4ECFF-E314-BF5F-FD6F-EFF7566A1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 dirty="0"/>
              <a:t>Liberating structures Wise Crowds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F5AB3-2739-2CF6-994F-83C0A3808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sz="2000" b="1"/>
              <a:t>Attribution: </a:t>
            </a:r>
            <a:r>
              <a:rPr lang="en-GB" sz="2000"/>
              <a:t>Liberating Structure developed by Henri Lipmanowicz and Keith McCandless. Inspired by Quaker Clearness Committees  </a:t>
            </a:r>
          </a:p>
          <a:p>
            <a:pPr algn="l"/>
            <a:endParaRPr lang="en-GB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614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E6E646-8049-182F-E8EE-13FDC21B6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An opportunity to practice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67635-68D9-65C8-C5D7-E66A59552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person requesting a consult (the client) gets fifteen minutes broken down as follows: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75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GB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client presents the challenge and request for help. 2 min.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75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GB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consultants ask the client clarifying questions. 3 min.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75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GB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client turns his or her back to the consultants and gets ready to take notes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75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GB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consultants ask questions and offer advice, and recommendations, working as a team, while the client has his or her back turned. 8 min.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75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GB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client provides feedback to the consultants: what was useful and what he or she takes away. 2 min.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818919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509BF-3C3C-4FB7-91AC-B3116B58A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Further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105ADF-1C75-27B0-91D3-66909AD58A14}"/>
              </a:ext>
            </a:extLst>
          </p:cNvPr>
          <p:cNvSpPr txBox="1"/>
          <p:nvPr/>
        </p:nvSpPr>
        <p:spPr>
          <a:xfrm>
            <a:off x="838201" y="1825625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For further information on Liberating Structures Please visit </a:t>
            </a:r>
            <a:r>
              <a:rPr lang="en-US" dirty="0">
                <a:hlinkClick r:id="rId2"/>
              </a:rPr>
              <a:t>https://www.liberatingstructures.com/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ffectLst/>
              </a:rPr>
              <a:t>Presented by Hilda Campbell to The Q Community LS SIG </a:t>
            </a:r>
            <a:r>
              <a:rPr lang="en-US" dirty="0"/>
              <a:t>Convenor Nurturing and Weaving Networks SIG and Staff Wellbeing SIG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For further information on the Nurturing and Weaving Networks SIG and Staff Wellbeing SIG please email </a:t>
            </a:r>
            <a:r>
              <a:rPr lang="en-US" dirty="0">
                <a:hlinkClick r:id="rId3"/>
              </a:rPr>
              <a:t>hilda@cope-scotland.org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www.cope-scotland.org</a:t>
            </a:r>
            <a:r>
              <a:rPr lang="en-US" dirty="0"/>
              <a:t> @COPEScotland</a:t>
            </a:r>
            <a:endParaRPr lang="en-US" dirty="0">
              <a:effectLst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Circle&#10;&#10;Description automatically generated with medium confidence">
            <a:extLst>
              <a:ext uri="{FF2B5EF4-FFF2-40B4-BE49-F238E27FC236}">
                <a16:creationId xmlns:a16="http://schemas.microsoft.com/office/drawing/2014/main" id="{C967AC33-1F13-22B8-7990-12295B67B4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3" r="1" b="12393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8" name="Arc 17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7D0041C2-69E8-C069-5E0A-841C77DB1B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6" r="19770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22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DCAFE-1A47-61E1-9B66-717D8A6D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In appreciation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85B41-80D7-D8FB-8966-164883C03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/>
              <a:t>The following slides are taken from the materials shared on </a:t>
            </a:r>
            <a:r>
              <a:rPr lang="en-GB" sz="2200">
                <a:hlinkClick r:id="rId2"/>
              </a:rPr>
              <a:t>https://www.liberatingstructures.com/13-wise-crowds/</a:t>
            </a:r>
            <a:r>
              <a:rPr lang="en-GB" sz="2200"/>
              <a:t> </a:t>
            </a:r>
          </a:p>
          <a:p>
            <a:pPr marL="0" indent="0">
              <a:buNone/>
            </a:pPr>
            <a:endParaRPr lang="en-GB" sz="2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629F3A-2DB2-1AF8-3394-246D9284F5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7" r="1337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1164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9CD18-EE17-FD0D-8FC7-22033CF5D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Overview of the session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36969E3-3608-DCC8-D4A9-F2E16DBF58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4746494"/>
              </p:ext>
            </p:extLst>
          </p:nvPr>
        </p:nvGraphicFramePr>
        <p:xfrm>
          <a:off x="1888619" y="1760434"/>
          <a:ext cx="7391163" cy="437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736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0D441-B61F-1894-F2A1-63A57545D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Moment to pause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44093-5CA8-3B46-EA5A-4BFE4AF84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54" y="1450110"/>
            <a:ext cx="7672953" cy="514927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2369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32918-AC29-9D8C-C806-4BDDADC4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Wise Crowds Help us Achieve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60DFB5C2-B868-1818-27B7-87626CF65C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988601"/>
              </p:ext>
            </p:extLst>
          </p:nvPr>
        </p:nvGraphicFramePr>
        <p:xfrm>
          <a:off x="1737541" y="1801665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220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83FB1-7264-15B1-BAF3-96762C230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4600"/>
              <a:t>Min Specs for Facilitating Wise Crowds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D1A845-42F6-6A1C-EB2A-CA26EF90B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00" r="2860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85418-C905-CCC0-C97E-D058D6333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Structuring invitation</a:t>
            </a:r>
          </a:p>
          <a:p>
            <a:pPr marL="0" indent="0">
              <a:buNone/>
            </a:pPr>
            <a:r>
              <a:rPr lang="en-GB" sz="2000" dirty="0"/>
              <a:t>In turn people are asked to be a client sharing their challenge and the rest of the group consultants to help the client clarify their challenge and offer something helpful</a:t>
            </a:r>
          </a:p>
          <a:p>
            <a:pPr marL="0" indent="0">
              <a:buNone/>
            </a:pPr>
            <a:r>
              <a:rPr lang="en-GB" sz="2000" b="1" dirty="0"/>
              <a:t>How space is arranged and materials needed</a:t>
            </a:r>
          </a:p>
          <a:p>
            <a:pPr marL="0" indent="0">
              <a:buNone/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Groups of 4 or 5 chairs arranged around small tables or in circles without tables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75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Paper for participants to take notes</a:t>
            </a:r>
          </a:p>
          <a:p>
            <a:pPr marL="0" lvl="0" indent="0">
              <a:spcBef>
                <a:spcPts val="75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watch to keep time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54813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6894C-3985-6B99-1FF1-D76322A47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Min Specs for Facilitating Wise Crowds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BF646-1D5B-B4B1-50E7-C467EE48A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75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participation is distributed</a:t>
            </a:r>
          </a:p>
          <a:p>
            <a:pPr marL="0" lvl="0" indent="0">
              <a:spcBef>
                <a:spcPts val="75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Everyone is included and has an equal opportunity and time to ask for, receive help and everyone has a chance to offer help</a:t>
            </a:r>
          </a:p>
          <a:p>
            <a:pPr marL="0" lvl="0" indent="0">
              <a:spcBef>
                <a:spcPts val="75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75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groups are conf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igured</a:t>
            </a:r>
          </a:p>
          <a:p>
            <a:pPr marL="0" lvl="0" indent="0">
              <a:spcBef>
                <a:spcPts val="75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Groups of 4 to 5 people</a:t>
            </a:r>
          </a:p>
          <a:p>
            <a:pPr marL="0" lvl="0" indent="0">
              <a:spcBef>
                <a:spcPts val="75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Mixed groups across functions, levels, and disciplines are ideal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person asking for help, the “client,” turns their back on the consultants after the consultation question has been clarified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14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0F2FAA-F456-1AEB-C7D6-FF12EEED4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Sequence of steps and time allocation</a:t>
            </a:r>
          </a:p>
        </p:txBody>
      </p:sp>
      <p:sp>
        <p:nvSpPr>
          <p:cNvPr id="2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7464E-28A0-6567-5094-4008678F5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person requesting a consult (the client) gets fifteen minutes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broken down as follows:</a:t>
            </a:r>
          </a:p>
          <a:p>
            <a:pPr marL="0" indent="0">
              <a:spcAft>
                <a:spcPts val="120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75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client presents the challenge and request for help. 2 min.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75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consultants ask the client clarifying questions. 3 min.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75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client turns his or her back to the consultants and gets ready to take notes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75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consultants ask questions and offer advice, and recommendations, working as a team, while the client has his or her back turned. 8 min.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75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client provides feedback to the consultants: what was useful and what he or she takes away. 2 min.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5752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1BF13E-1E2F-C239-2603-22C4D0028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Tips and Traps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1474E-36E0-8591-EB15-0C12B8F29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342900" lvl="0" indent="-342900">
              <a:spcBef>
                <a:spcPts val="75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GB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Invite a very diverse crowd to help (not only the experts and leaders)</a:t>
            </a:r>
            <a:endParaRPr lang="en-GB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75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GB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Invite participants to critique themselves when they fall into traps (e.g., jumping to action before clarifying the purpose or the problem). See </a:t>
            </a:r>
            <a:r>
              <a:rPr lang="en-GB" sz="13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Helping Heuristics</a:t>
            </a:r>
            <a:r>
              <a:rPr lang="en-GB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for a complete list of unwanted patterns when helping or asking for help.</a:t>
            </a:r>
            <a:endParaRPr lang="en-GB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75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GB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Remind participants to try to stay focused on the client’s direct experience by asking, “What is happening here? How are you experiencing what is happening?”</a:t>
            </a:r>
            <a:endParaRPr lang="en-GB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75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GB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Advise the consultants to take risks while maintaining empathy</a:t>
            </a:r>
            <a:endParaRPr lang="en-GB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75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GB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Avoid having some participants choosing not to be clients: everybody has at least one challenge!</a:t>
            </a:r>
            <a:endParaRPr lang="en-GB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75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GB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the first round is weak, try a second round</a:t>
            </a:r>
            <a:endParaRPr lang="en-GB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75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GB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Invite participants not to shy away from presenting complex challenges without easy answers</a:t>
            </a:r>
          </a:p>
          <a:p>
            <a:pPr marL="342900" lvl="0" indent="-342900">
              <a:spcBef>
                <a:spcPts val="75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en-GB" sz="13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75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 to and string with </a:t>
            </a:r>
            <a:r>
              <a:rPr lang="en-GB" sz="13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Helping Heuristics</a:t>
            </a:r>
            <a:r>
              <a:rPr lang="en-GB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plus </a:t>
            </a:r>
            <a:r>
              <a:rPr lang="en-GB" sz="13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Heard, Seen, Respected (HSR)</a:t>
            </a:r>
            <a:r>
              <a:rPr lang="en-GB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GB" sz="13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Nine Whys</a:t>
            </a:r>
            <a:r>
              <a:rPr lang="en-GB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GB" sz="13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Troika Consulting</a:t>
            </a:r>
            <a:r>
              <a:rPr lang="en-GB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GB" sz="13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What I Need From You</a:t>
            </a:r>
            <a:r>
              <a:rPr lang="en-GB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 </a:t>
            </a:r>
            <a:r>
              <a:rPr lang="en-GB" sz="13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Appreciative Interviews</a:t>
            </a:r>
            <a:r>
              <a:rPr lang="en-GB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These Liberating Structures offer a variety of productive choices for helping.</a:t>
            </a:r>
            <a:endParaRPr lang="en-GB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4032250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784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Liberating structures Wise Crowds</vt:lpstr>
      <vt:lpstr>In appreciation</vt:lpstr>
      <vt:lpstr>An Overview of the session</vt:lpstr>
      <vt:lpstr>Moment to pause</vt:lpstr>
      <vt:lpstr>What does Wise Crowds Help us Achieve</vt:lpstr>
      <vt:lpstr>Min Specs for Facilitating Wise Crowds</vt:lpstr>
      <vt:lpstr>Min Specs for Facilitating Wise Crowds</vt:lpstr>
      <vt:lpstr>Sequence of steps and time allocation</vt:lpstr>
      <vt:lpstr>Tips and Traps</vt:lpstr>
      <vt:lpstr>An opportunity to practice</vt:lpstr>
      <vt:lpstr>Further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Liberating structuresWise Crowds</dc:title>
  <dc:creator>Hilda Campbell</dc:creator>
  <cp:lastModifiedBy>Hilda Campbell</cp:lastModifiedBy>
  <cp:revision>3</cp:revision>
  <dcterms:created xsi:type="dcterms:W3CDTF">2022-11-18T13:20:13Z</dcterms:created>
  <dcterms:modified xsi:type="dcterms:W3CDTF">2022-11-18T14:33:28Z</dcterms:modified>
</cp:coreProperties>
</file>