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63" r:id="rId5"/>
    <p:sldId id="265" r:id="rId6"/>
    <p:sldId id="258" r:id="rId7"/>
    <p:sldId id="259" r:id="rId8"/>
    <p:sldId id="260"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430DB-E225-4E91-8180-BA9DB66BAB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1980237-104E-429F-A420-19F1907493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9FBBC7-D4CE-45B6-BB31-F8444C5E0015}"/>
              </a:ext>
            </a:extLst>
          </p:cNvPr>
          <p:cNvSpPr>
            <a:spLocks noGrp="1"/>
          </p:cNvSpPr>
          <p:nvPr>
            <p:ph type="dt" sz="half" idx="10"/>
          </p:nvPr>
        </p:nvSpPr>
        <p:spPr/>
        <p:txBody>
          <a:bodyPr/>
          <a:lstStyle/>
          <a:p>
            <a:fld id="{593B78EC-8CAE-47D2-B348-9531892ED093}" type="datetimeFigureOut">
              <a:rPr lang="en-GB" smtClean="0"/>
              <a:t>17/10/2022</a:t>
            </a:fld>
            <a:endParaRPr lang="en-GB"/>
          </a:p>
        </p:txBody>
      </p:sp>
      <p:sp>
        <p:nvSpPr>
          <p:cNvPr id="5" name="Footer Placeholder 4">
            <a:extLst>
              <a:ext uri="{FF2B5EF4-FFF2-40B4-BE49-F238E27FC236}">
                <a16:creationId xmlns:a16="http://schemas.microsoft.com/office/drawing/2014/main" id="{A96044AB-1DD5-4C16-8F8F-BBF2997EAC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F7C59F-9869-4DD2-8570-B0A5F170F892}"/>
              </a:ext>
            </a:extLst>
          </p:cNvPr>
          <p:cNvSpPr>
            <a:spLocks noGrp="1"/>
          </p:cNvSpPr>
          <p:nvPr>
            <p:ph type="sldNum" sz="quarter" idx="12"/>
          </p:nvPr>
        </p:nvSpPr>
        <p:spPr/>
        <p:txBody>
          <a:bodyPr/>
          <a:lstStyle/>
          <a:p>
            <a:fld id="{4F07ABD0-9D07-43A6-B2C2-6A690A810AA7}" type="slidenum">
              <a:rPr lang="en-GB" smtClean="0"/>
              <a:t>‹#›</a:t>
            </a:fld>
            <a:endParaRPr lang="en-GB"/>
          </a:p>
        </p:txBody>
      </p:sp>
    </p:spTree>
    <p:extLst>
      <p:ext uri="{BB962C8B-B14F-4D97-AF65-F5344CB8AC3E}">
        <p14:creationId xmlns:p14="http://schemas.microsoft.com/office/powerpoint/2010/main" val="403023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E541-CC24-4702-B216-FFF9FB138C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60E8B8-C7E2-4233-9C39-DDC4EB6F65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9925DA-E56A-4D36-8A05-615931141806}"/>
              </a:ext>
            </a:extLst>
          </p:cNvPr>
          <p:cNvSpPr>
            <a:spLocks noGrp="1"/>
          </p:cNvSpPr>
          <p:nvPr>
            <p:ph type="dt" sz="half" idx="10"/>
          </p:nvPr>
        </p:nvSpPr>
        <p:spPr/>
        <p:txBody>
          <a:bodyPr/>
          <a:lstStyle/>
          <a:p>
            <a:fld id="{593B78EC-8CAE-47D2-B348-9531892ED093}" type="datetimeFigureOut">
              <a:rPr lang="en-GB" smtClean="0"/>
              <a:t>17/10/2022</a:t>
            </a:fld>
            <a:endParaRPr lang="en-GB"/>
          </a:p>
        </p:txBody>
      </p:sp>
      <p:sp>
        <p:nvSpPr>
          <p:cNvPr id="5" name="Footer Placeholder 4">
            <a:extLst>
              <a:ext uri="{FF2B5EF4-FFF2-40B4-BE49-F238E27FC236}">
                <a16:creationId xmlns:a16="http://schemas.microsoft.com/office/drawing/2014/main" id="{E695AF0B-D74A-4955-B472-D7EEF11351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BBEB17-8AC0-465C-AD8F-300D3C08E8A8}"/>
              </a:ext>
            </a:extLst>
          </p:cNvPr>
          <p:cNvSpPr>
            <a:spLocks noGrp="1"/>
          </p:cNvSpPr>
          <p:nvPr>
            <p:ph type="sldNum" sz="quarter" idx="12"/>
          </p:nvPr>
        </p:nvSpPr>
        <p:spPr/>
        <p:txBody>
          <a:bodyPr/>
          <a:lstStyle/>
          <a:p>
            <a:fld id="{4F07ABD0-9D07-43A6-B2C2-6A690A810AA7}" type="slidenum">
              <a:rPr lang="en-GB" smtClean="0"/>
              <a:t>‹#›</a:t>
            </a:fld>
            <a:endParaRPr lang="en-GB"/>
          </a:p>
        </p:txBody>
      </p:sp>
    </p:spTree>
    <p:extLst>
      <p:ext uri="{BB962C8B-B14F-4D97-AF65-F5344CB8AC3E}">
        <p14:creationId xmlns:p14="http://schemas.microsoft.com/office/powerpoint/2010/main" val="1221427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163D3F-D012-4C01-B99D-2BDFBDE208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DB85CC-554B-4D3F-A8AD-FA0969514C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5E4CB7-0DF4-438E-A35F-5C94E83E330B}"/>
              </a:ext>
            </a:extLst>
          </p:cNvPr>
          <p:cNvSpPr>
            <a:spLocks noGrp="1"/>
          </p:cNvSpPr>
          <p:nvPr>
            <p:ph type="dt" sz="half" idx="10"/>
          </p:nvPr>
        </p:nvSpPr>
        <p:spPr/>
        <p:txBody>
          <a:bodyPr/>
          <a:lstStyle/>
          <a:p>
            <a:fld id="{593B78EC-8CAE-47D2-B348-9531892ED093}" type="datetimeFigureOut">
              <a:rPr lang="en-GB" smtClean="0"/>
              <a:t>17/10/2022</a:t>
            </a:fld>
            <a:endParaRPr lang="en-GB"/>
          </a:p>
        </p:txBody>
      </p:sp>
      <p:sp>
        <p:nvSpPr>
          <p:cNvPr id="5" name="Footer Placeholder 4">
            <a:extLst>
              <a:ext uri="{FF2B5EF4-FFF2-40B4-BE49-F238E27FC236}">
                <a16:creationId xmlns:a16="http://schemas.microsoft.com/office/drawing/2014/main" id="{57BECA48-95DE-4F89-A929-D035A5BD23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25A5F9-9EA0-44F6-A41F-7E88F975A4EA}"/>
              </a:ext>
            </a:extLst>
          </p:cNvPr>
          <p:cNvSpPr>
            <a:spLocks noGrp="1"/>
          </p:cNvSpPr>
          <p:nvPr>
            <p:ph type="sldNum" sz="quarter" idx="12"/>
          </p:nvPr>
        </p:nvSpPr>
        <p:spPr/>
        <p:txBody>
          <a:bodyPr/>
          <a:lstStyle/>
          <a:p>
            <a:fld id="{4F07ABD0-9D07-43A6-B2C2-6A690A810AA7}" type="slidenum">
              <a:rPr lang="en-GB" smtClean="0"/>
              <a:t>‹#›</a:t>
            </a:fld>
            <a:endParaRPr lang="en-GB"/>
          </a:p>
        </p:txBody>
      </p:sp>
    </p:spTree>
    <p:extLst>
      <p:ext uri="{BB962C8B-B14F-4D97-AF65-F5344CB8AC3E}">
        <p14:creationId xmlns:p14="http://schemas.microsoft.com/office/powerpoint/2010/main" val="3713124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A17EE-2C45-4E4D-B3AA-F5DDD94AB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F7CDC1-D009-48D9-B698-87B68B88A2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B42A59-FDA1-4199-A251-02650E058CFC}"/>
              </a:ext>
            </a:extLst>
          </p:cNvPr>
          <p:cNvSpPr>
            <a:spLocks noGrp="1"/>
          </p:cNvSpPr>
          <p:nvPr>
            <p:ph type="dt" sz="half" idx="10"/>
          </p:nvPr>
        </p:nvSpPr>
        <p:spPr/>
        <p:txBody>
          <a:bodyPr/>
          <a:lstStyle/>
          <a:p>
            <a:fld id="{593B78EC-8CAE-47D2-B348-9531892ED093}" type="datetimeFigureOut">
              <a:rPr lang="en-GB" smtClean="0"/>
              <a:t>17/10/2022</a:t>
            </a:fld>
            <a:endParaRPr lang="en-GB"/>
          </a:p>
        </p:txBody>
      </p:sp>
      <p:sp>
        <p:nvSpPr>
          <p:cNvPr id="5" name="Footer Placeholder 4">
            <a:extLst>
              <a:ext uri="{FF2B5EF4-FFF2-40B4-BE49-F238E27FC236}">
                <a16:creationId xmlns:a16="http://schemas.microsoft.com/office/drawing/2014/main" id="{32F96365-A460-437F-B2C7-2AE846224C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41A50F-4749-4F22-926A-8CE437C4E6CD}"/>
              </a:ext>
            </a:extLst>
          </p:cNvPr>
          <p:cNvSpPr>
            <a:spLocks noGrp="1"/>
          </p:cNvSpPr>
          <p:nvPr>
            <p:ph type="sldNum" sz="quarter" idx="12"/>
          </p:nvPr>
        </p:nvSpPr>
        <p:spPr/>
        <p:txBody>
          <a:bodyPr/>
          <a:lstStyle/>
          <a:p>
            <a:fld id="{4F07ABD0-9D07-43A6-B2C2-6A690A810AA7}" type="slidenum">
              <a:rPr lang="en-GB" smtClean="0"/>
              <a:t>‹#›</a:t>
            </a:fld>
            <a:endParaRPr lang="en-GB"/>
          </a:p>
        </p:txBody>
      </p:sp>
    </p:spTree>
    <p:extLst>
      <p:ext uri="{BB962C8B-B14F-4D97-AF65-F5344CB8AC3E}">
        <p14:creationId xmlns:p14="http://schemas.microsoft.com/office/powerpoint/2010/main" val="324773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54FD3-C021-42FF-9BCB-DA1FB4FED8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591852-034D-48A9-A841-72A1DB387D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307E73-A36B-4B43-9C27-0B2E7291B1C7}"/>
              </a:ext>
            </a:extLst>
          </p:cNvPr>
          <p:cNvSpPr>
            <a:spLocks noGrp="1"/>
          </p:cNvSpPr>
          <p:nvPr>
            <p:ph type="dt" sz="half" idx="10"/>
          </p:nvPr>
        </p:nvSpPr>
        <p:spPr/>
        <p:txBody>
          <a:bodyPr/>
          <a:lstStyle/>
          <a:p>
            <a:fld id="{593B78EC-8CAE-47D2-B348-9531892ED093}" type="datetimeFigureOut">
              <a:rPr lang="en-GB" smtClean="0"/>
              <a:t>17/10/2022</a:t>
            </a:fld>
            <a:endParaRPr lang="en-GB"/>
          </a:p>
        </p:txBody>
      </p:sp>
      <p:sp>
        <p:nvSpPr>
          <p:cNvPr id="5" name="Footer Placeholder 4">
            <a:extLst>
              <a:ext uri="{FF2B5EF4-FFF2-40B4-BE49-F238E27FC236}">
                <a16:creationId xmlns:a16="http://schemas.microsoft.com/office/drawing/2014/main" id="{DF1B8966-3F9D-4B3E-B31C-249BB5D63F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1B6211-5498-4F05-9C65-4A1BADDCEE03}"/>
              </a:ext>
            </a:extLst>
          </p:cNvPr>
          <p:cNvSpPr>
            <a:spLocks noGrp="1"/>
          </p:cNvSpPr>
          <p:nvPr>
            <p:ph type="sldNum" sz="quarter" idx="12"/>
          </p:nvPr>
        </p:nvSpPr>
        <p:spPr/>
        <p:txBody>
          <a:bodyPr/>
          <a:lstStyle/>
          <a:p>
            <a:fld id="{4F07ABD0-9D07-43A6-B2C2-6A690A810AA7}" type="slidenum">
              <a:rPr lang="en-GB" smtClean="0"/>
              <a:t>‹#›</a:t>
            </a:fld>
            <a:endParaRPr lang="en-GB"/>
          </a:p>
        </p:txBody>
      </p:sp>
    </p:spTree>
    <p:extLst>
      <p:ext uri="{BB962C8B-B14F-4D97-AF65-F5344CB8AC3E}">
        <p14:creationId xmlns:p14="http://schemas.microsoft.com/office/powerpoint/2010/main" val="4268175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96F8D-8097-4498-94DF-717C271302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1ACFCDE-C79F-4241-BEB1-2EAFAD769F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91840C-5A88-459B-B998-5AE94496AD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AB6B4F-FA6E-49FB-B9C1-45DDB316BCB1}"/>
              </a:ext>
            </a:extLst>
          </p:cNvPr>
          <p:cNvSpPr>
            <a:spLocks noGrp="1"/>
          </p:cNvSpPr>
          <p:nvPr>
            <p:ph type="dt" sz="half" idx="10"/>
          </p:nvPr>
        </p:nvSpPr>
        <p:spPr/>
        <p:txBody>
          <a:bodyPr/>
          <a:lstStyle/>
          <a:p>
            <a:fld id="{593B78EC-8CAE-47D2-B348-9531892ED093}" type="datetimeFigureOut">
              <a:rPr lang="en-GB" smtClean="0"/>
              <a:t>17/10/2022</a:t>
            </a:fld>
            <a:endParaRPr lang="en-GB"/>
          </a:p>
        </p:txBody>
      </p:sp>
      <p:sp>
        <p:nvSpPr>
          <p:cNvPr id="6" name="Footer Placeholder 5">
            <a:extLst>
              <a:ext uri="{FF2B5EF4-FFF2-40B4-BE49-F238E27FC236}">
                <a16:creationId xmlns:a16="http://schemas.microsoft.com/office/drawing/2014/main" id="{FDB98235-8D46-492A-B4F0-656F9E80F4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C56327-47FD-408E-986F-4B2C3458F9D6}"/>
              </a:ext>
            </a:extLst>
          </p:cNvPr>
          <p:cNvSpPr>
            <a:spLocks noGrp="1"/>
          </p:cNvSpPr>
          <p:nvPr>
            <p:ph type="sldNum" sz="quarter" idx="12"/>
          </p:nvPr>
        </p:nvSpPr>
        <p:spPr/>
        <p:txBody>
          <a:bodyPr/>
          <a:lstStyle/>
          <a:p>
            <a:fld id="{4F07ABD0-9D07-43A6-B2C2-6A690A810AA7}" type="slidenum">
              <a:rPr lang="en-GB" smtClean="0"/>
              <a:t>‹#›</a:t>
            </a:fld>
            <a:endParaRPr lang="en-GB"/>
          </a:p>
        </p:txBody>
      </p:sp>
    </p:spTree>
    <p:extLst>
      <p:ext uri="{BB962C8B-B14F-4D97-AF65-F5344CB8AC3E}">
        <p14:creationId xmlns:p14="http://schemas.microsoft.com/office/powerpoint/2010/main" val="548545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037C-CD61-4DBC-8986-59B772494AB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28F6B7-7585-42AE-AA23-F4AA9070DB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9E35AA-9F10-460F-8842-7A9B931397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13888B-0DE8-4944-803D-FA0B6FF738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E0F869-CCB9-4C5A-AD36-0C452D9621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8526EEC-5E8A-4D17-BB59-4CAB6E8D1387}"/>
              </a:ext>
            </a:extLst>
          </p:cNvPr>
          <p:cNvSpPr>
            <a:spLocks noGrp="1"/>
          </p:cNvSpPr>
          <p:nvPr>
            <p:ph type="dt" sz="half" idx="10"/>
          </p:nvPr>
        </p:nvSpPr>
        <p:spPr/>
        <p:txBody>
          <a:bodyPr/>
          <a:lstStyle/>
          <a:p>
            <a:fld id="{593B78EC-8CAE-47D2-B348-9531892ED093}" type="datetimeFigureOut">
              <a:rPr lang="en-GB" smtClean="0"/>
              <a:t>17/10/2022</a:t>
            </a:fld>
            <a:endParaRPr lang="en-GB"/>
          </a:p>
        </p:txBody>
      </p:sp>
      <p:sp>
        <p:nvSpPr>
          <p:cNvPr id="8" name="Footer Placeholder 7">
            <a:extLst>
              <a:ext uri="{FF2B5EF4-FFF2-40B4-BE49-F238E27FC236}">
                <a16:creationId xmlns:a16="http://schemas.microsoft.com/office/drawing/2014/main" id="{AD2356CD-7C4B-4BF9-A502-EAC1E0CC84D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7C366E3-2DE5-4499-AD6A-D7CE89D8B0DD}"/>
              </a:ext>
            </a:extLst>
          </p:cNvPr>
          <p:cNvSpPr>
            <a:spLocks noGrp="1"/>
          </p:cNvSpPr>
          <p:nvPr>
            <p:ph type="sldNum" sz="quarter" idx="12"/>
          </p:nvPr>
        </p:nvSpPr>
        <p:spPr/>
        <p:txBody>
          <a:bodyPr/>
          <a:lstStyle/>
          <a:p>
            <a:fld id="{4F07ABD0-9D07-43A6-B2C2-6A690A810AA7}" type="slidenum">
              <a:rPr lang="en-GB" smtClean="0"/>
              <a:t>‹#›</a:t>
            </a:fld>
            <a:endParaRPr lang="en-GB"/>
          </a:p>
        </p:txBody>
      </p:sp>
    </p:spTree>
    <p:extLst>
      <p:ext uri="{BB962C8B-B14F-4D97-AF65-F5344CB8AC3E}">
        <p14:creationId xmlns:p14="http://schemas.microsoft.com/office/powerpoint/2010/main" val="3974784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8637C-CEDA-414F-8B5B-9F61F14A1C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25B3A5A-A7F6-4702-9B5E-15800466C48C}"/>
              </a:ext>
            </a:extLst>
          </p:cNvPr>
          <p:cNvSpPr>
            <a:spLocks noGrp="1"/>
          </p:cNvSpPr>
          <p:nvPr>
            <p:ph type="dt" sz="half" idx="10"/>
          </p:nvPr>
        </p:nvSpPr>
        <p:spPr/>
        <p:txBody>
          <a:bodyPr/>
          <a:lstStyle/>
          <a:p>
            <a:fld id="{593B78EC-8CAE-47D2-B348-9531892ED093}" type="datetimeFigureOut">
              <a:rPr lang="en-GB" smtClean="0"/>
              <a:t>17/10/2022</a:t>
            </a:fld>
            <a:endParaRPr lang="en-GB"/>
          </a:p>
        </p:txBody>
      </p:sp>
      <p:sp>
        <p:nvSpPr>
          <p:cNvPr id="4" name="Footer Placeholder 3">
            <a:extLst>
              <a:ext uri="{FF2B5EF4-FFF2-40B4-BE49-F238E27FC236}">
                <a16:creationId xmlns:a16="http://schemas.microsoft.com/office/drawing/2014/main" id="{22E044DB-5986-47BA-B6F7-2F4E5038FD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FC44F04-16FF-4D48-AF29-0A7271ED9423}"/>
              </a:ext>
            </a:extLst>
          </p:cNvPr>
          <p:cNvSpPr>
            <a:spLocks noGrp="1"/>
          </p:cNvSpPr>
          <p:nvPr>
            <p:ph type="sldNum" sz="quarter" idx="12"/>
          </p:nvPr>
        </p:nvSpPr>
        <p:spPr/>
        <p:txBody>
          <a:bodyPr/>
          <a:lstStyle/>
          <a:p>
            <a:fld id="{4F07ABD0-9D07-43A6-B2C2-6A690A810AA7}" type="slidenum">
              <a:rPr lang="en-GB" smtClean="0"/>
              <a:t>‹#›</a:t>
            </a:fld>
            <a:endParaRPr lang="en-GB"/>
          </a:p>
        </p:txBody>
      </p:sp>
    </p:spTree>
    <p:extLst>
      <p:ext uri="{BB962C8B-B14F-4D97-AF65-F5344CB8AC3E}">
        <p14:creationId xmlns:p14="http://schemas.microsoft.com/office/powerpoint/2010/main" val="19709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85C6C0-8502-4F13-BBEC-95128AC459C5}"/>
              </a:ext>
            </a:extLst>
          </p:cNvPr>
          <p:cNvSpPr>
            <a:spLocks noGrp="1"/>
          </p:cNvSpPr>
          <p:nvPr>
            <p:ph type="dt" sz="half" idx="10"/>
          </p:nvPr>
        </p:nvSpPr>
        <p:spPr/>
        <p:txBody>
          <a:bodyPr/>
          <a:lstStyle/>
          <a:p>
            <a:fld id="{593B78EC-8CAE-47D2-B348-9531892ED093}" type="datetimeFigureOut">
              <a:rPr lang="en-GB" smtClean="0"/>
              <a:t>17/10/2022</a:t>
            </a:fld>
            <a:endParaRPr lang="en-GB"/>
          </a:p>
        </p:txBody>
      </p:sp>
      <p:sp>
        <p:nvSpPr>
          <p:cNvPr id="3" name="Footer Placeholder 2">
            <a:extLst>
              <a:ext uri="{FF2B5EF4-FFF2-40B4-BE49-F238E27FC236}">
                <a16:creationId xmlns:a16="http://schemas.microsoft.com/office/drawing/2014/main" id="{ED6EFB09-5FDF-4829-AD9F-AE4BD84BECD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F8E2A8-7240-4D57-BA95-23CA0AC9BDA7}"/>
              </a:ext>
            </a:extLst>
          </p:cNvPr>
          <p:cNvSpPr>
            <a:spLocks noGrp="1"/>
          </p:cNvSpPr>
          <p:nvPr>
            <p:ph type="sldNum" sz="quarter" idx="12"/>
          </p:nvPr>
        </p:nvSpPr>
        <p:spPr/>
        <p:txBody>
          <a:bodyPr/>
          <a:lstStyle/>
          <a:p>
            <a:fld id="{4F07ABD0-9D07-43A6-B2C2-6A690A810AA7}" type="slidenum">
              <a:rPr lang="en-GB" smtClean="0"/>
              <a:t>‹#›</a:t>
            </a:fld>
            <a:endParaRPr lang="en-GB"/>
          </a:p>
        </p:txBody>
      </p:sp>
    </p:spTree>
    <p:extLst>
      <p:ext uri="{BB962C8B-B14F-4D97-AF65-F5344CB8AC3E}">
        <p14:creationId xmlns:p14="http://schemas.microsoft.com/office/powerpoint/2010/main" val="2082786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D143A-D077-4FFE-B9FC-165D1B2823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BC5684-9F43-439A-B5BF-A3CA4B8928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5BD8B5-16CC-4BE8-BF5D-2DE84E80E7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ACF271-7D99-4CEF-818B-0829D5AF01ED}"/>
              </a:ext>
            </a:extLst>
          </p:cNvPr>
          <p:cNvSpPr>
            <a:spLocks noGrp="1"/>
          </p:cNvSpPr>
          <p:nvPr>
            <p:ph type="dt" sz="half" idx="10"/>
          </p:nvPr>
        </p:nvSpPr>
        <p:spPr/>
        <p:txBody>
          <a:bodyPr/>
          <a:lstStyle/>
          <a:p>
            <a:fld id="{593B78EC-8CAE-47D2-B348-9531892ED093}" type="datetimeFigureOut">
              <a:rPr lang="en-GB" smtClean="0"/>
              <a:t>17/10/2022</a:t>
            </a:fld>
            <a:endParaRPr lang="en-GB"/>
          </a:p>
        </p:txBody>
      </p:sp>
      <p:sp>
        <p:nvSpPr>
          <p:cNvPr id="6" name="Footer Placeholder 5">
            <a:extLst>
              <a:ext uri="{FF2B5EF4-FFF2-40B4-BE49-F238E27FC236}">
                <a16:creationId xmlns:a16="http://schemas.microsoft.com/office/drawing/2014/main" id="{3FA03656-EA6D-4FBB-B54A-6207FAD589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0D7C3D-F7FB-425F-9F17-FD0F8E5F7307}"/>
              </a:ext>
            </a:extLst>
          </p:cNvPr>
          <p:cNvSpPr>
            <a:spLocks noGrp="1"/>
          </p:cNvSpPr>
          <p:nvPr>
            <p:ph type="sldNum" sz="quarter" idx="12"/>
          </p:nvPr>
        </p:nvSpPr>
        <p:spPr/>
        <p:txBody>
          <a:bodyPr/>
          <a:lstStyle/>
          <a:p>
            <a:fld id="{4F07ABD0-9D07-43A6-B2C2-6A690A810AA7}" type="slidenum">
              <a:rPr lang="en-GB" smtClean="0"/>
              <a:t>‹#›</a:t>
            </a:fld>
            <a:endParaRPr lang="en-GB"/>
          </a:p>
        </p:txBody>
      </p:sp>
    </p:spTree>
    <p:extLst>
      <p:ext uri="{BB962C8B-B14F-4D97-AF65-F5344CB8AC3E}">
        <p14:creationId xmlns:p14="http://schemas.microsoft.com/office/powerpoint/2010/main" val="200974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568AE-A011-4EEE-ADBF-4345C99C6C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5996F4F-5260-4587-98A8-D1B244CEA0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E84163F-AE46-4893-AA85-6B6248420E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65870B-110C-4176-96D8-F8BA883310F7}"/>
              </a:ext>
            </a:extLst>
          </p:cNvPr>
          <p:cNvSpPr>
            <a:spLocks noGrp="1"/>
          </p:cNvSpPr>
          <p:nvPr>
            <p:ph type="dt" sz="half" idx="10"/>
          </p:nvPr>
        </p:nvSpPr>
        <p:spPr/>
        <p:txBody>
          <a:bodyPr/>
          <a:lstStyle/>
          <a:p>
            <a:fld id="{593B78EC-8CAE-47D2-B348-9531892ED093}" type="datetimeFigureOut">
              <a:rPr lang="en-GB" smtClean="0"/>
              <a:t>17/10/2022</a:t>
            </a:fld>
            <a:endParaRPr lang="en-GB"/>
          </a:p>
        </p:txBody>
      </p:sp>
      <p:sp>
        <p:nvSpPr>
          <p:cNvPr id="6" name="Footer Placeholder 5">
            <a:extLst>
              <a:ext uri="{FF2B5EF4-FFF2-40B4-BE49-F238E27FC236}">
                <a16:creationId xmlns:a16="http://schemas.microsoft.com/office/drawing/2014/main" id="{71EF2C88-3F8C-43EA-A93D-B982AE7480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2194B4-0384-4B7C-BB46-6E5FD34B5B5E}"/>
              </a:ext>
            </a:extLst>
          </p:cNvPr>
          <p:cNvSpPr>
            <a:spLocks noGrp="1"/>
          </p:cNvSpPr>
          <p:nvPr>
            <p:ph type="sldNum" sz="quarter" idx="12"/>
          </p:nvPr>
        </p:nvSpPr>
        <p:spPr/>
        <p:txBody>
          <a:bodyPr/>
          <a:lstStyle/>
          <a:p>
            <a:fld id="{4F07ABD0-9D07-43A6-B2C2-6A690A810AA7}" type="slidenum">
              <a:rPr lang="en-GB" smtClean="0"/>
              <a:t>‹#›</a:t>
            </a:fld>
            <a:endParaRPr lang="en-GB"/>
          </a:p>
        </p:txBody>
      </p:sp>
    </p:spTree>
    <p:extLst>
      <p:ext uri="{BB962C8B-B14F-4D97-AF65-F5344CB8AC3E}">
        <p14:creationId xmlns:p14="http://schemas.microsoft.com/office/powerpoint/2010/main" val="1090278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623DE5-2C21-43B4-828A-FC76501D72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3121BA-DB20-4AC0-80E9-18C0D8972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4D8BE2-DB69-4345-A782-C3954F3892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B78EC-8CAE-47D2-B348-9531892ED093}" type="datetimeFigureOut">
              <a:rPr lang="en-GB" smtClean="0"/>
              <a:t>17/10/2022</a:t>
            </a:fld>
            <a:endParaRPr lang="en-GB"/>
          </a:p>
        </p:txBody>
      </p:sp>
      <p:sp>
        <p:nvSpPr>
          <p:cNvPr id="5" name="Footer Placeholder 4">
            <a:extLst>
              <a:ext uri="{FF2B5EF4-FFF2-40B4-BE49-F238E27FC236}">
                <a16:creationId xmlns:a16="http://schemas.microsoft.com/office/drawing/2014/main" id="{CCDB53EB-F148-442C-B883-5FADBB152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C36EB62-DA42-4599-9F2A-BCF0EEFF38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07ABD0-9D07-43A6-B2C2-6A690A810AA7}" type="slidenum">
              <a:rPr lang="en-GB" smtClean="0"/>
              <a:t>‹#›</a:t>
            </a:fld>
            <a:endParaRPr lang="en-GB"/>
          </a:p>
        </p:txBody>
      </p:sp>
    </p:spTree>
    <p:extLst>
      <p:ext uri="{BB962C8B-B14F-4D97-AF65-F5344CB8AC3E}">
        <p14:creationId xmlns:p14="http://schemas.microsoft.com/office/powerpoint/2010/main" val="4189703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ope-scotland.or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ope-scotland.org/wellbeing-tips/entry/surviving-until-we-can-move-back-to-thrivin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apacitar.or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ope-scotland.org/wellbeing-tips/entry/identifying-the-pieces-which-support-your-well-being-jigsaw-lid"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ope-scotland.org/wellbeing-tips/entry/learning-to-hit-the-pause-button"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10;&#10;Description automatically generated">
            <a:extLst>
              <a:ext uri="{FF2B5EF4-FFF2-40B4-BE49-F238E27FC236}">
                <a16:creationId xmlns:a16="http://schemas.microsoft.com/office/drawing/2014/main" id="{365A9B69-72B6-4374-8FE6-7A6B50CFB605}"/>
              </a:ext>
            </a:extLst>
          </p:cNvPr>
          <p:cNvPicPr>
            <a:picLocks noChangeAspect="1"/>
          </p:cNvPicPr>
          <p:nvPr/>
        </p:nvPicPr>
        <p:blipFill rotWithShape="1">
          <a:blip r:embed="rId2">
            <a:extLst>
              <a:ext uri="{28A0092B-C50C-407E-A947-70E740481C1C}">
                <a14:useLocalDpi xmlns:a14="http://schemas.microsoft.com/office/drawing/2010/main" val="0"/>
              </a:ext>
            </a:extLst>
          </a:blip>
          <a:srcRect l="1081" r="14063" b="-1"/>
          <a:stretch/>
        </p:blipFill>
        <p:spPr>
          <a:xfrm>
            <a:off x="4038599" y="10"/>
            <a:ext cx="8160026" cy="6875809"/>
          </a:xfrm>
          <a:prstGeom prst="rect">
            <a:avLst/>
          </a:prstGeom>
        </p:spPr>
      </p:pic>
      <p:sp>
        <p:nvSpPr>
          <p:cNvPr id="18" name="Freeform: Shape 17">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077DD72-E6CC-44B6-B305-6B1594DFBF94}"/>
              </a:ext>
            </a:extLst>
          </p:cNvPr>
          <p:cNvSpPr>
            <a:spLocks noGrp="1"/>
          </p:cNvSpPr>
          <p:nvPr>
            <p:ph type="ctrTitle"/>
          </p:nvPr>
        </p:nvSpPr>
        <p:spPr>
          <a:xfrm>
            <a:off x="534473" y="2950387"/>
            <a:ext cx="3052293" cy="3531403"/>
          </a:xfrm>
        </p:spPr>
        <p:txBody>
          <a:bodyPr anchor="t">
            <a:normAutofit/>
          </a:bodyPr>
          <a:lstStyle/>
          <a:p>
            <a:pPr algn="r"/>
            <a:r>
              <a:rPr lang="en-GB" sz="3400" dirty="0">
                <a:solidFill>
                  <a:srgbClr val="FFFFFF"/>
                </a:solidFill>
              </a:rPr>
              <a:t>Personal wellbeing</a:t>
            </a:r>
            <a:br>
              <a:rPr lang="en-GB" sz="3400" dirty="0">
                <a:solidFill>
                  <a:srgbClr val="FFFFFF"/>
                </a:solidFill>
              </a:rPr>
            </a:br>
            <a:r>
              <a:rPr lang="en-GB" sz="3400" dirty="0">
                <a:solidFill>
                  <a:srgbClr val="FFFFFF"/>
                </a:solidFill>
              </a:rPr>
              <a:t>Self care is not self indulgence, it can be self preservation</a:t>
            </a:r>
            <a:br>
              <a:rPr lang="en-GB" sz="3400" dirty="0">
                <a:solidFill>
                  <a:srgbClr val="FFFFFF"/>
                </a:solidFill>
              </a:rPr>
            </a:br>
            <a:endParaRPr lang="en-GB" sz="3400" dirty="0">
              <a:solidFill>
                <a:srgbClr val="FFFFFF"/>
              </a:solidFill>
            </a:endParaRPr>
          </a:p>
        </p:txBody>
      </p:sp>
      <p:sp>
        <p:nvSpPr>
          <p:cNvPr id="3" name="Subtitle 2">
            <a:extLst>
              <a:ext uri="{FF2B5EF4-FFF2-40B4-BE49-F238E27FC236}">
                <a16:creationId xmlns:a16="http://schemas.microsoft.com/office/drawing/2014/main" id="{E45B59C9-C2D9-4CBB-A039-1B8D652B8A7B}"/>
              </a:ext>
            </a:extLst>
          </p:cNvPr>
          <p:cNvSpPr>
            <a:spLocks noGrp="1"/>
          </p:cNvSpPr>
          <p:nvPr>
            <p:ph type="subTitle" idx="1"/>
          </p:nvPr>
        </p:nvSpPr>
        <p:spPr>
          <a:xfrm>
            <a:off x="777922" y="743803"/>
            <a:ext cx="2808844" cy="1382392"/>
          </a:xfrm>
        </p:spPr>
        <p:txBody>
          <a:bodyPr anchor="b">
            <a:normAutofit/>
          </a:bodyPr>
          <a:lstStyle/>
          <a:p>
            <a:pPr algn="r"/>
            <a:r>
              <a:rPr lang="en-GB" sz="1400" dirty="0">
                <a:solidFill>
                  <a:srgbClr val="FFFFFF"/>
                </a:solidFill>
              </a:rPr>
              <a:t>This presentation is not a replacement for professional advice</a:t>
            </a:r>
          </a:p>
        </p:txBody>
      </p:sp>
      <p:pic>
        <p:nvPicPr>
          <p:cNvPr id="4" name="Picture 3" descr="Logo, company name&#10;&#10;Description automatically generated">
            <a:extLst>
              <a:ext uri="{FF2B5EF4-FFF2-40B4-BE49-F238E27FC236}">
                <a16:creationId xmlns:a16="http://schemas.microsoft.com/office/drawing/2014/main" id="{8B8FE8EA-9EC2-4E59-D276-388AA0FF77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042" y="5632230"/>
            <a:ext cx="2305160" cy="1112239"/>
          </a:xfrm>
          <a:prstGeom prst="rect">
            <a:avLst/>
          </a:prstGeom>
        </p:spPr>
      </p:pic>
    </p:spTree>
    <p:extLst>
      <p:ext uri="{BB962C8B-B14F-4D97-AF65-F5344CB8AC3E}">
        <p14:creationId xmlns:p14="http://schemas.microsoft.com/office/powerpoint/2010/main" val="4031315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13">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Background pattern&#10;&#10;Description automatically generated">
            <a:extLst>
              <a:ext uri="{FF2B5EF4-FFF2-40B4-BE49-F238E27FC236}">
                <a16:creationId xmlns:a16="http://schemas.microsoft.com/office/drawing/2014/main" id="{818B5C61-C103-4EBE-92B4-12106AC7411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15579" r="28865"/>
          <a:stretch/>
        </p:blipFill>
        <p:spPr>
          <a:xfrm>
            <a:off x="20" y="1"/>
            <a:ext cx="12191980" cy="6857999"/>
          </a:xfrm>
          <a:prstGeom prst="rect">
            <a:avLst/>
          </a:prstGeom>
        </p:spPr>
      </p:pic>
      <p:sp>
        <p:nvSpPr>
          <p:cNvPr id="2" name="Title 1">
            <a:extLst>
              <a:ext uri="{FF2B5EF4-FFF2-40B4-BE49-F238E27FC236}">
                <a16:creationId xmlns:a16="http://schemas.microsoft.com/office/drawing/2014/main" id="{DBB43C61-9ABD-49C4-8272-BA246D10AA14}"/>
              </a:ext>
            </a:extLst>
          </p:cNvPr>
          <p:cNvSpPr>
            <a:spLocks noGrp="1"/>
          </p:cNvSpPr>
          <p:nvPr>
            <p:ph type="title"/>
          </p:nvPr>
        </p:nvSpPr>
        <p:spPr>
          <a:xfrm>
            <a:off x="838201" y="1065862"/>
            <a:ext cx="3313164" cy="4726276"/>
          </a:xfrm>
        </p:spPr>
        <p:txBody>
          <a:bodyPr>
            <a:normAutofit/>
          </a:bodyPr>
          <a:lstStyle/>
          <a:p>
            <a:pPr algn="r"/>
            <a:r>
              <a:rPr lang="en-GB" sz="4000">
                <a:solidFill>
                  <a:srgbClr val="FFFFFF"/>
                </a:solidFill>
              </a:rPr>
              <a:t>Invitation to act</a:t>
            </a:r>
          </a:p>
        </p:txBody>
      </p:sp>
      <p:cxnSp>
        <p:nvCxnSpPr>
          <p:cNvPr id="43" name="Straight Connector 15">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8C69CB-BD07-43D1-9D65-E3C0332606C1}"/>
              </a:ext>
            </a:extLst>
          </p:cNvPr>
          <p:cNvSpPr>
            <a:spLocks noGrp="1"/>
          </p:cNvSpPr>
          <p:nvPr>
            <p:ph idx="1"/>
          </p:nvPr>
        </p:nvSpPr>
        <p:spPr>
          <a:xfrm>
            <a:off x="5155379" y="1065861"/>
            <a:ext cx="5744685" cy="5275117"/>
          </a:xfrm>
        </p:spPr>
        <p:txBody>
          <a:bodyPr anchor="ctr">
            <a:normAutofit/>
          </a:bodyPr>
          <a:lstStyle/>
          <a:p>
            <a:pPr marL="0" lvl="0" indent="0">
              <a:buNone/>
            </a:pPr>
            <a:r>
              <a:rPr lang="en-GB" sz="1400" dirty="0">
                <a:solidFill>
                  <a:srgbClr val="FFFFFF"/>
                </a:solidFill>
                <a:effectLst/>
                <a:latin typeface="Calibri" panose="020F0502020204030204" pitchFamily="34" charset="0"/>
                <a:ea typeface="Times New Roman" panose="02020603050405020304" pitchFamily="18" charset="0"/>
              </a:rPr>
              <a:t>Here are three invitations which you may find of value and want to accept</a:t>
            </a:r>
          </a:p>
          <a:p>
            <a:pPr marL="342900" lvl="0" indent="-342900">
              <a:buFont typeface="+mj-lt"/>
              <a:buAutoNum type="arabicParenBoth"/>
            </a:pPr>
            <a:endParaRPr lang="en-GB" sz="1400" dirty="0">
              <a:solidFill>
                <a:srgbClr val="FFFFFF"/>
              </a:solidFill>
              <a:effectLst/>
              <a:latin typeface="Calibri" panose="020F0502020204030204" pitchFamily="34" charset="0"/>
              <a:ea typeface="Times New Roman" panose="02020603050405020304" pitchFamily="18" charset="0"/>
            </a:endParaRPr>
          </a:p>
          <a:p>
            <a:pPr marL="342900" lvl="0" indent="-342900">
              <a:buFont typeface="+mj-lt"/>
              <a:buAutoNum type="arabicParenBoth"/>
            </a:pPr>
            <a:r>
              <a:rPr lang="en-GB" sz="1400" dirty="0">
                <a:solidFill>
                  <a:srgbClr val="FFFFFF"/>
                </a:solidFill>
                <a:latin typeface="Calibri" panose="020F0502020204030204" pitchFamily="34" charset="0"/>
                <a:ea typeface="Times New Roman" panose="02020603050405020304" pitchFamily="18" charset="0"/>
              </a:rPr>
              <a:t>Find a way to check in and assess your own wellbeing that works for you</a:t>
            </a:r>
          </a:p>
          <a:p>
            <a:pPr marL="342900" lvl="0" indent="-342900">
              <a:buFont typeface="+mj-lt"/>
              <a:buAutoNum type="arabicParenBoth"/>
            </a:pPr>
            <a:r>
              <a:rPr lang="en-GB" sz="1400" dirty="0">
                <a:solidFill>
                  <a:srgbClr val="FFFFFF"/>
                </a:solidFill>
                <a:effectLst/>
                <a:latin typeface="Calibri" panose="020F0502020204030204" pitchFamily="34" charset="0"/>
                <a:ea typeface="Times New Roman" panose="02020603050405020304" pitchFamily="18" charset="0"/>
              </a:rPr>
              <a:t>If finding out more ways to look after you is of interest, consider </a:t>
            </a:r>
            <a:r>
              <a:rPr lang="en-GB" sz="1400" dirty="0">
                <a:solidFill>
                  <a:srgbClr val="FFFFFF"/>
                </a:solidFill>
                <a:latin typeface="Calibri" panose="020F0502020204030204" pitchFamily="34" charset="0"/>
                <a:ea typeface="Times New Roman" panose="02020603050405020304" pitchFamily="18" charset="0"/>
              </a:rPr>
              <a:t>completing your own Jigsaw lid of the pieces for your wellbeing and consider plans to bring them into your life</a:t>
            </a:r>
            <a:endParaRPr lang="en-GB" sz="1400" dirty="0">
              <a:solidFill>
                <a:srgbClr val="FFFFFF"/>
              </a:solidFill>
              <a:effectLst/>
              <a:latin typeface="Calibri" panose="020F0502020204030204" pitchFamily="34" charset="0"/>
              <a:ea typeface="Calibri" panose="020F0502020204030204" pitchFamily="34" charset="0"/>
            </a:endParaRPr>
          </a:p>
          <a:p>
            <a:pPr marL="342900" lvl="0" indent="-342900">
              <a:buFont typeface="+mj-lt"/>
              <a:buAutoNum type="arabicParenBoth"/>
            </a:pPr>
            <a:r>
              <a:rPr lang="en-GB" sz="1400" dirty="0">
                <a:solidFill>
                  <a:srgbClr val="FFFFFF"/>
                </a:solidFill>
                <a:latin typeface="Calibri" panose="020F0502020204030204" pitchFamily="34" charset="0"/>
                <a:ea typeface="Calibri" panose="020F0502020204030204" pitchFamily="34" charset="0"/>
              </a:rPr>
              <a:t>Give yourself permission to find self care actions which work for you and bring them into your day everyday</a:t>
            </a:r>
          </a:p>
          <a:p>
            <a:pPr marL="0" lvl="0" indent="0">
              <a:buNone/>
            </a:pPr>
            <a:r>
              <a:rPr lang="en-GB" sz="1400" dirty="0">
                <a:solidFill>
                  <a:srgbClr val="FFFFFF"/>
                </a:solidFill>
                <a:effectLst/>
                <a:latin typeface="Calibri" panose="020F0502020204030204" pitchFamily="34" charset="0"/>
                <a:ea typeface="Calibri" panose="020F0502020204030204" pitchFamily="34" charset="0"/>
              </a:rPr>
              <a:t>It really matters that ‘self care’ doesn’t feel like something else you ‘need to do’. It should be something you look forward to and find of value. Sometimes we don’t know what works for us until we give it a try.  We may not like it first time so give it another go, if we really find it unhelpful, explore other options, there will be healthy self care practices you do enjoy, its giving yourself permission to look for them</a:t>
            </a:r>
          </a:p>
          <a:p>
            <a:pPr marL="0" lvl="0" indent="0">
              <a:buNone/>
            </a:pPr>
            <a:r>
              <a:rPr lang="en-GB" sz="1400" dirty="0">
                <a:solidFill>
                  <a:srgbClr val="FFFFFF"/>
                </a:solidFill>
                <a:latin typeface="Calibri" panose="020F0502020204030204" pitchFamily="34" charset="0"/>
                <a:ea typeface="Calibri" panose="020F0502020204030204" pitchFamily="34" charset="0"/>
              </a:rPr>
              <a:t>Thank you</a:t>
            </a:r>
          </a:p>
          <a:p>
            <a:pPr marL="0" lvl="0" indent="0">
              <a:buNone/>
            </a:pPr>
            <a:r>
              <a:rPr lang="en-GB" sz="1400" dirty="0">
                <a:solidFill>
                  <a:srgbClr val="FFFFFF"/>
                </a:solidFill>
                <a:effectLst/>
                <a:latin typeface="Calibri" panose="020F0502020204030204" pitchFamily="34" charset="0"/>
                <a:ea typeface="Calibri" panose="020F0502020204030204" pitchFamily="34" charset="0"/>
              </a:rPr>
              <a:t>For more information</a:t>
            </a:r>
          </a:p>
          <a:p>
            <a:pPr marL="0" lvl="0" indent="0">
              <a:buNone/>
            </a:pPr>
            <a:r>
              <a:rPr lang="en-GB" sz="1400" dirty="0" err="1">
                <a:solidFill>
                  <a:srgbClr val="FFFFFF"/>
                </a:solidFill>
                <a:latin typeface="Calibri" panose="020F0502020204030204" pitchFamily="34" charset="0"/>
                <a:ea typeface="Calibri" panose="020F0502020204030204" pitchFamily="34" charset="0"/>
              </a:rPr>
              <a:t>hilda</a:t>
            </a:r>
            <a:r>
              <a:rPr lang="en-GB" sz="1400" dirty="0">
                <a:solidFill>
                  <a:srgbClr val="FFFFFF"/>
                </a:solidFill>
                <a:latin typeface="Calibri" panose="020F0502020204030204" pitchFamily="34" charset="0"/>
                <a:ea typeface="Calibri" panose="020F0502020204030204" pitchFamily="34" charset="0"/>
              </a:rPr>
              <a:t>:@cope-scotland.org</a:t>
            </a:r>
          </a:p>
          <a:p>
            <a:pPr marL="0" lvl="0" indent="0">
              <a:buNone/>
            </a:pPr>
            <a:r>
              <a:rPr lang="en-GB" sz="1400" dirty="0">
                <a:solidFill>
                  <a:srgbClr val="FFFFFF"/>
                </a:solidFill>
                <a:effectLst/>
                <a:latin typeface="Calibri" panose="020F0502020204030204" pitchFamily="34" charset="0"/>
                <a:ea typeface="Calibri" panose="020F0502020204030204" pitchFamily="34" charset="0"/>
                <a:hlinkClick r:id="rId3"/>
              </a:rPr>
              <a:t>www.cope-scotland.org</a:t>
            </a:r>
            <a:endParaRPr lang="en-GB" sz="1400" dirty="0">
              <a:solidFill>
                <a:srgbClr val="FFFFFF"/>
              </a:solidFill>
              <a:effectLst/>
              <a:latin typeface="Calibri" panose="020F0502020204030204" pitchFamily="34" charset="0"/>
              <a:ea typeface="Calibri" panose="020F0502020204030204" pitchFamily="34" charset="0"/>
            </a:endParaRPr>
          </a:p>
          <a:p>
            <a:pPr marL="0" lvl="0" indent="0">
              <a:buNone/>
            </a:pPr>
            <a:r>
              <a:rPr lang="en-GB" sz="1400" dirty="0">
                <a:solidFill>
                  <a:srgbClr val="FFFFFF"/>
                </a:solidFill>
                <a:latin typeface="Calibri" panose="020F0502020204030204" pitchFamily="34" charset="0"/>
                <a:ea typeface="Calibri" panose="020F0502020204030204" pitchFamily="34" charset="0"/>
              </a:rPr>
              <a:t>@COPEScotland</a:t>
            </a:r>
            <a:endParaRPr lang="en-GB" sz="1400" dirty="0">
              <a:solidFill>
                <a:srgbClr val="FFFFFF"/>
              </a:solidFill>
              <a:effectLst/>
              <a:latin typeface="Calibri" panose="020F0502020204030204" pitchFamily="34" charset="0"/>
              <a:ea typeface="Calibri" panose="020F0502020204030204" pitchFamily="34" charset="0"/>
            </a:endParaRPr>
          </a:p>
          <a:p>
            <a:pPr marL="0" indent="0">
              <a:buNone/>
            </a:pPr>
            <a:endParaRPr lang="en-GB" sz="1400" dirty="0">
              <a:solidFill>
                <a:srgbClr val="FFFFFF"/>
              </a:solidFill>
            </a:endParaRPr>
          </a:p>
        </p:txBody>
      </p:sp>
    </p:spTree>
    <p:extLst>
      <p:ext uri="{BB962C8B-B14F-4D97-AF65-F5344CB8AC3E}">
        <p14:creationId xmlns:p14="http://schemas.microsoft.com/office/powerpoint/2010/main" val="233065409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CE2244-4FB2-EE2E-DD33-5321DC596443}"/>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a:solidFill>
                  <a:schemeClr val="tx2"/>
                </a:solidFill>
                <a:latin typeface="+mj-lt"/>
                <a:ea typeface="+mj-ea"/>
                <a:cs typeface="+mj-cs"/>
              </a:rPr>
              <a:t>A moment to pause</a:t>
            </a:r>
          </a:p>
        </p:txBody>
      </p:sp>
      <p:pic>
        <p:nvPicPr>
          <p:cNvPr id="7" name="Graphic 6" descr="Pause">
            <a:extLst>
              <a:ext uri="{FF2B5EF4-FFF2-40B4-BE49-F238E27FC236}">
                <a16:creationId xmlns:a16="http://schemas.microsoft.com/office/drawing/2014/main" id="{0693468C-844F-4A99-CC0C-2A6C2D1447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4069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1C864-B68C-4B77-985F-1375315A987F}"/>
              </a:ext>
            </a:extLst>
          </p:cNvPr>
          <p:cNvSpPr>
            <a:spLocks noGrp="1"/>
          </p:cNvSpPr>
          <p:nvPr>
            <p:ph type="title"/>
          </p:nvPr>
        </p:nvSpPr>
        <p:spPr>
          <a:xfrm>
            <a:off x="4965430" y="629268"/>
            <a:ext cx="6586491" cy="1286160"/>
          </a:xfrm>
        </p:spPr>
        <p:txBody>
          <a:bodyPr anchor="b">
            <a:normAutofit/>
          </a:bodyPr>
          <a:lstStyle/>
          <a:p>
            <a:r>
              <a:rPr lang="en-GB" dirty="0"/>
              <a:t>Because you matter too</a:t>
            </a:r>
          </a:p>
        </p:txBody>
      </p:sp>
      <p:sp>
        <p:nvSpPr>
          <p:cNvPr id="12" name="Content Placeholder 11">
            <a:extLst>
              <a:ext uri="{FF2B5EF4-FFF2-40B4-BE49-F238E27FC236}">
                <a16:creationId xmlns:a16="http://schemas.microsoft.com/office/drawing/2014/main" id="{F5582F78-D7C3-66A3-A110-4A71DCF78990}"/>
              </a:ext>
            </a:extLst>
          </p:cNvPr>
          <p:cNvSpPr>
            <a:spLocks noGrp="1"/>
          </p:cNvSpPr>
          <p:nvPr>
            <p:ph idx="1"/>
          </p:nvPr>
        </p:nvSpPr>
        <p:spPr>
          <a:xfrm>
            <a:off x="4965431" y="2438400"/>
            <a:ext cx="6586489" cy="3785419"/>
          </a:xfrm>
        </p:spPr>
        <p:txBody>
          <a:bodyPr>
            <a:normAutofit/>
          </a:bodyPr>
          <a:lstStyle/>
          <a:p>
            <a:r>
              <a:rPr lang="en-GB" sz="2000" dirty="0"/>
              <a:t>Why do so often do we put the needs of others before our own?</a:t>
            </a:r>
          </a:p>
          <a:p>
            <a:r>
              <a:rPr lang="en-GB" sz="2000" dirty="0"/>
              <a:t>Why does compassion for others often make us forget to be compassionate to ourselves?</a:t>
            </a:r>
          </a:p>
          <a:p>
            <a:r>
              <a:rPr lang="en-GB" sz="2000" dirty="0"/>
              <a:t>We are not immune to the very challenges we are supporting others overcome/adapt to</a:t>
            </a:r>
          </a:p>
          <a:p>
            <a:r>
              <a:rPr lang="en-GB" sz="2000" dirty="0"/>
              <a:t>Learning to give ourselves permission to look after us too is necessary as we cannot help others when we ourselves are on our knees</a:t>
            </a:r>
          </a:p>
        </p:txBody>
      </p:sp>
      <p:pic>
        <p:nvPicPr>
          <p:cNvPr id="14" name="Picture 13" descr="Hand reaching out to sun">
            <a:extLst>
              <a:ext uri="{FF2B5EF4-FFF2-40B4-BE49-F238E27FC236}">
                <a16:creationId xmlns:a16="http://schemas.microsoft.com/office/drawing/2014/main" id="{A235AD5E-7819-9D6A-5EA5-78B68A442F66}"/>
              </a:ext>
            </a:extLst>
          </p:cNvPr>
          <p:cNvPicPr>
            <a:picLocks noChangeAspect="1"/>
          </p:cNvPicPr>
          <p:nvPr/>
        </p:nvPicPr>
        <p:blipFill rotWithShape="1">
          <a:blip r:embed="rId2"/>
          <a:srcRect l="36549" r="18164" b="2"/>
          <a:stretch/>
        </p:blipFill>
        <p:spPr>
          <a:xfrm>
            <a:off x="20" y="10"/>
            <a:ext cx="4635571" cy="6857990"/>
          </a:xfrm>
          <a:prstGeom prst="rect">
            <a:avLst/>
          </a:prstGeom>
          <a:effectLst/>
        </p:spPr>
      </p:pic>
      <p:cxnSp>
        <p:nvCxnSpPr>
          <p:cNvPr id="18" name="Straight Connector 1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5D3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395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with a beard&#10;&#10;Description automatically generated with medium confidence">
            <a:extLst>
              <a:ext uri="{FF2B5EF4-FFF2-40B4-BE49-F238E27FC236}">
                <a16:creationId xmlns:a16="http://schemas.microsoft.com/office/drawing/2014/main" id="{9C4AAAC7-770D-4E21-BF5A-7267AC5BE86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55" r="20954" b="-1"/>
          <a:stretch/>
        </p:blipFill>
        <p:spPr>
          <a:xfrm>
            <a:off x="4117521" y="10"/>
            <a:ext cx="8074479" cy="6857990"/>
          </a:xfrm>
          <a:prstGeom prst="rect">
            <a:avLst/>
          </a:prstGeom>
        </p:spPr>
      </p:pic>
      <p:sp>
        <p:nvSpPr>
          <p:cNvPr id="12" name="Freeform: Shape 11">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6A90B4F-9246-4BB0-8368-EF44BDF869C4}"/>
              </a:ext>
            </a:extLst>
          </p:cNvPr>
          <p:cNvSpPr>
            <a:spLocks noGrp="1"/>
          </p:cNvSpPr>
          <p:nvPr>
            <p:ph type="title"/>
          </p:nvPr>
        </p:nvSpPr>
        <p:spPr>
          <a:xfrm>
            <a:off x="804672" y="365125"/>
            <a:ext cx="5266155" cy="1325563"/>
          </a:xfrm>
        </p:spPr>
        <p:txBody>
          <a:bodyPr vert="horz" lIns="91440" tIns="45720" rIns="91440" bIns="45720" rtlCol="0" anchor="ctr">
            <a:normAutofit/>
          </a:bodyPr>
          <a:lstStyle/>
          <a:p>
            <a:r>
              <a:rPr lang="en-US"/>
              <a:t>The Thousand Yard Stare</a:t>
            </a:r>
          </a:p>
        </p:txBody>
      </p:sp>
      <p:sp>
        <p:nvSpPr>
          <p:cNvPr id="7" name="TextBox 6">
            <a:extLst>
              <a:ext uri="{FF2B5EF4-FFF2-40B4-BE49-F238E27FC236}">
                <a16:creationId xmlns:a16="http://schemas.microsoft.com/office/drawing/2014/main" id="{A85D9D8D-D2DA-47B3-8538-3A7C2F02DC45}"/>
              </a:ext>
            </a:extLst>
          </p:cNvPr>
          <p:cNvSpPr txBox="1"/>
          <p:nvPr/>
        </p:nvSpPr>
        <p:spPr>
          <a:xfrm>
            <a:off x="804672" y="2022601"/>
            <a:ext cx="3941499" cy="4154361"/>
          </a:xfrm>
          <a:prstGeom prst="rect">
            <a:avLst/>
          </a:prstGeom>
        </p:spPr>
        <p:txBody>
          <a:bodyPr vert="horz" lIns="91440" tIns="45720" rIns="91440" bIns="45720" rtlCol="0">
            <a:normAutofit/>
          </a:bodyPr>
          <a:lstStyle/>
          <a:p>
            <a:pPr>
              <a:lnSpc>
                <a:spcPct val="90000"/>
              </a:lnSpc>
              <a:spcAft>
                <a:spcPts val="600"/>
              </a:spcAft>
            </a:pPr>
            <a:r>
              <a:rPr lang="en-US" sz="2000" b="0" i="0" dirty="0">
                <a:effectLst/>
              </a:rPr>
              <a:t>‘’The thousand-yard stare or two-thousand-yard stare is </a:t>
            </a:r>
            <a:r>
              <a:rPr lang="en-US" sz="2000" b="1" i="0" dirty="0">
                <a:effectLst/>
              </a:rPr>
              <a:t>a phrase often used to describe the blank, unfocused gaze of combatants who have become emotionally detached from the horrors around them</a:t>
            </a:r>
            <a:r>
              <a:rPr lang="en-US" sz="2000" b="0" i="0" dirty="0">
                <a:effectLst/>
              </a:rPr>
              <a:t>. It is also sometimes used more generally to describe the look of dissociation among victims of other types of trauma.’’</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i="1" dirty="0"/>
              <a:t>en.wikipedia.org/wiki </a:t>
            </a:r>
          </a:p>
        </p:txBody>
      </p:sp>
    </p:spTree>
    <p:extLst>
      <p:ext uri="{BB962C8B-B14F-4D97-AF65-F5344CB8AC3E}">
        <p14:creationId xmlns:p14="http://schemas.microsoft.com/office/powerpoint/2010/main" val="271699693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5406CD-6B32-5207-DFAE-AC487ADE644A}"/>
              </a:ext>
            </a:extLst>
          </p:cNvPr>
          <p:cNvSpPr>
            <a:spLocks noGrp="1"/>
          </p:cNvSpPr>
          <p:nvPr>
            <p:ph type="title"/>
          </p:nvPr>
        </p:nvSpPr>
        <p:spPr>
          <a:xfrm>
            <a:off x="640080" y="320040"/>
            <a:ext cx="6692827" cy="3892669"/>
          </a:xfrm>
        </p:spPr>
        <p:txBody>
          <a:bodyPr vert="horz" lIns="91440" tIns="45720" rIns="91440" bIns="45720" rtlCol="0" anchor="b">
            <a:normAutofit/>
          </a:bodyPr>
          <a:lstStyle/>
          <a:p>
            <a:r>
              <a:rPr lang="en-US" sz="6600" kern="1200" dirty="0">
                <a:solidFill>
                  <a:schemeClr val="tx1"/>
                </a:solidFill>
                <a:latin typeface="+mj-lt"/>
                <a:ea typeface="+mj-ea"/>
                <a:cs typeface="+mj-cs"/>
              </a:rPr>
              <a:t>Fingerholds for managing challenging emotions</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C46F820D-CCA0-E356-6651-54875F56D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1544" y="422162"/>
            <a:ext cx="4087368" cy="5777202"/>
          </a:xfrm>
          <a:prstGeom prst="rect">
            <a:avLst/>
          </a:prstGeom>
        </p:spPr>
      </p:pic>
      <p:sp>
        <p:nvSpPr>
          <p:cNvPr id="6" name="TextBox 5">
            <a:extLst>
              <a:ext uri="{FF2B5EF4-FFF2-40B4-BE49-F238E27FC236}">
                <a16:creationId xmlns:a16="http://schemas.microsoft.com/office/drawing/2014/main" id="{6405BABA-8A4E-097D-86C4-C008CE84E2F7}"/>
              </a:ext>
            </a:extLst>
          </p:cNvPr>
          <p:cNvSpPr txBox="1"/>
          <p:nvPr/>
        </p:nvSpPr>
        <p:spPr>
          <a:xfrm>
            <a:off x="963689" y="6344016"/>
            <a:ext cx="9502473" cy="369332"/>
          </a:xfrm>
          <a:prstGeom prst="rect">
            <a:avLst/>
          </a:prstGeom>
          <a:noFill/>
        </p:spPr>
        <p:txBody>
          <a:bodyPr wrap="none" rtlCol="0">
            <a:spAutoFit/>
          </a:bodyPr>
          <a:lstStyle/>
          <a:p>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https://www.cope-scotland.org/wellbeing-tips/entry/surviving-until-we-can-move-back-to-thriving</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7" name="TextBox 6">
            <a:extLst>
              <a:ext uri="{FF2B5EF4-FFF2-40B4-BE49-F238E27FC236}">
                <a16:creationId xmlns:a16="http://schemas.microsoft.com/office/drawing/2014/main" id="{8E194175-5524-5AC1-E9C8-B77290215B9C}"/>
              </a:ext>
            </a:extLst>
          </p:cNvPr>
          <p:cNvSpPr txBox="1"/>
          <p:nvPr/>
        </p:nvSpPr>
        <p:spPr>
          <a:xfrm>
            <a:off x="911566" y="5830032"/>
            <a:ext cx="2251001" cy="369332"/>
          </a:xfrm>
          <a:prstGeom prst="rect">
            <a:avLst/>
          </a:prstGeom>
          <a:noFill/>
        </p:spPr>
        <p:txBody>
          <a:bodyPr wrap="none" rtlCol="0">
            <a:spAutoFit/>
          </a:bodyPr>
          <a:lstStyle/>
          <a:p>
            <a:r>
              <a:rPr lang="en-GB" dirty="0">
                <a:hlinkClick r:id="rId4"/>
              </a:rPr>
              <a:t>https://capacitar.org/</a:t>
            </a:r>
            <a:r>
              <a:rPr lang="en-GB" dirty="0"/>
              <a:t> </a:t>
            </a:r>
          </a:p>
        </p:txBody>
      </p:sp>
    </p:spTree>
    <p:extLst>
      <p:ext uri="{BB962C8B-B14F-4D97-AF65-F5344CB8AC3E}">
        <p14:creationId xmlns:p14="http://schemas.microsoft.com/office/powerpoint/2010/main" val="1358899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water, outdoor, aquatic bird, bird&#10;&#10;Description automatically generated">
            <a:extLst>
              <a:ext uri="{FF2B5EF4-FFF2-40B4-BE49-F238E27FC236}">
                <a16:creationId xmlns:a16="http://schemas.microsoft.com/office/drawing/2014/main" id="{80D1D4E4-8579-48E8-8810-F8EADA9F428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8319" r="2464"/>
          <a:stretch/>
        </p:blipFill>
        <p:spPr>
          <a:xfrm>
            <a:off x="4038599" y="10"/>
            <a:ext cx="8160026" cy="6875809"/>
          </a:xfrm>
          <a:prstGeom prst="rect">
            <a:avLst/>
          </a:prstGeom>
        </p:spPr>
      </p:pic>
      <p:sp>
        <p:nvSpPr>
          <p:cNvPr id="16"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59264A9-E618-4FB5-94D9-8CF9928CB9D3}"/>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Challenge the myth Self care is self indulgent</a:t>
            </a:r>
          </a:p>
        </p:txBody>
      </p:sp>
    </p:spTree>
    <p:extLst>
      <p:ext uri="{BB962C8B-B14F-4D97-AF65-F5344CB8AC3E}">
        <p14:creationId xmlns:p14="http://schemas.microsoft.com/office/powerpoint/2010/main" val="1476781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0EBF4A-017D-468E-8B96-9A23708868D3}"/>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Learn to check in with how you are doing</a:t>
            </a:r>
          </a:p>
        </p:txBody>
      </p:sp>
      <p:pic>
        <p:nvPicPr>
          <p:cNvPr id="6" name="Picture 5" descr="Chart, diagram, funnel chart&#10;&#10;Description automatically generated">
            <a:extLst>
              <a:ext uri="{FF2B5EF4-FFF2-40B4-BE49-F238E27FC236}">
                <a16:creationId xmlns:a16="http://schemas.microsoft.com/office/drawing/2014/main" id="{DCA3DAA9-C8EE-4CAC-6232-9FE7A2B95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776" y="10138"/>
            <a:ext cx="3481218" cy="6858000"/>
          </a:xfrm>
          <a:prstGeom prst="rect">
            <a:avLst/>
          </a:prstGeom>
        </p:spPr>
      </p:pic>
    </p:spTree>
    <p:extLst>
      <p:ext uri="{BB962C8B-B14F-4D97-AF65-F5344CB8AC3E}">
        <p14:creationId xmlns:p14="http://schemas.microsoft.com/office/powerpoint/2010/main" val="3126108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77A39BD-0AEA-4416-9CEE-0C9F7B97DCB1}"/>
              </a:ext>
            </a:extLst>
          </p:cNvPr>
          <p:cNvSpPr>
            <a:spLocks noGrp="1"/>
          </p:cNvSpPr>
          <p:nvPr>
            <p:ph type="title"/>
          </p:nvPr>
        </p:nvSpPr>
        <p:spPr>
          <a:xfrm>
            <a:off x="578888" y="1442365"/>
            <a:ext cx="2880828" cy="3071906"/>
          </a:xfrm>
        </p:spPr>
        <p:txBody>
          <a:bodyPr vert="horz" lIns="91440" tIns="45720" rIns="91440" bIns="45720" rtlCol="0" anchor="t">
            <a:normAutofit fontScale="90000"/>
          </a:bodyPr>
          <a:lstStyle/>
          <a:p>
            <a:r>
              <a:rPr lang="en-US" sz="4000" kern="1200" dirty="0">
                <a:solidFill>
                  <a:srgbClr val="FFFFFF"/>
                </a:solidFill>
                <a:latin typeface="+mj-lt"/>
                <a:ea typeface="+mj-ea"/>
                <a:cs typeface="+mj-cs"/>
              </a:rPr>
              <a:t>We are all unique </a:t>
            </a:r>
            <a:br>
              <a:rPr lang="en-US" sz="4000" kern="1200" dirty="0">
                <a:solidFill>
                  <a:srgbClr val="FFFFFF"/>
                </a:solidFill>
                <a:latin typeface="+mj-lt"/>
                <a:ea typeface="+mj-ea"/>
                <a:cs typeface="+mj-cs"/>
              </a:rPr>
            </a:br>
            <a:br>
              <a:rPr lang="en-US" sz="4000" dirty="0">
                <a:solidFill>
                  <a:srgbClr val="FFFFFF"/>
                </a:solidFill>
              </a:rPr>
            </a:br>
            <a:r>
              <a:rPr lang="en-US" sz="4000" dirty="0">
                <a:solidFill>
                  <a:srgbClr val="FFFFFF"/>
                </a:solidFill>
              </a:rPr>
              <a:t>F</a:t>
            </a:r>
            <a:r>
              <a:rPr lang="en-US" sz="4000" kern="1200" dirty="0">
                <a:solidFill>
                  <a:srgbClr val="FFFFFF"/>
                </a:solidFill>
                <a:latin typeface="+mj-lt"/>
                <a:ea typeface="+mj-ea"/>
                <a:cs typeface="+mj-cs"/>
              </a:rPr>
              <a:t>ind the pieces of the puzzle which works for you, and you want to do </a:t>
            </a:r>
            <a:r>
              <a:rPr lang="en-US" sz="4000" dirty="0">
                <a:solidFill>
                  <a:srgbClr val="FFFFFF"/>
                </a:solidFill>
              </a:rPr>
              <a:t>it!</a:t>
            </a:r>
            <a:br>
              <a:rPr lang="en-US" sz="4000" dirty="0">
                <a:solidFill>
                  <a:srgbClr val="FFFFFF"/>
                </a:solidFill>
              </a:rPr>
            </a:br>
            <a:endParaRPr lang="en-US" sz="1300" kern="1200" dirty="0">
              <a:solidFill>
                <a:srgbClr val="FFFFFF"/>
              </a:solidFill>
            </a:endParaRPr>
          </a:p>
        </p:txBody>
      </p:sp>
      <p:pic>
        <p:nvPicPr>
          <p:cNvPr id="7" name="Picture 6" descr="Chart&#10;&#10;Description automatically generated with low confidence">
            <a:extLst>
              <a:ext uri="{FF2B5EF4-FFF2-40B4-BE49-F238E27FC236}">
                <a16:creationId xmlns:a16="http://schemas.microsoft.com/office/drawing/2014/main" id="{79897053-7744-116C-872F-898DDF68A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371" y="901917"/>
            <a:ext cx="7384638" cy="5221792"/>
          </a:xfrm>
          <a:prstGeom prst="rect">
            <a:avLst/>
          </a:prstGeom>
        </p:spPr>
      </p:pic>
      <p:sp>
        <p:nvSpPr>
          <p:cNvPr id="5" name="TextBox 4">
            <a:extLst>
              <a:ext uri="{FF2B5EF4-FFF2-40B4-BE49-F238E27FC236}">
                <a16:creationId xmlns:a16="http://schemas.microsoft.com/office/drawing/2014/main" id="{6F7B13A3-E80A-CA09-80CF-49AEBA193811}"/>
              </a:ext>
            </a:extLst>
          </p:cNvPr>
          <p:cNvSpPr txBox="1"/>
          <p:nvPr/>
        </p:nvSpPr>
        <p:spPr>
          <a:xfrm>
            <a:off x="4247217" y="6220578"/>
            <a:ext cx="7736169" cy="646331"/>
          </a:xfrm>
          <a:prstGeom prst="rect">
            <a:avLst/>
          </a:prstGeom>
          <a:noFill/>
        </p:spPr>
        <p:txBody>
          <a:bodyPr wrap="square">
            <a:spAutoFit/>
          </a:bodyPr>
          <a:lstStyle/>
          <a:p>
            <a:r>
              <a:rPr lang="en-US" sz="1800" dirty="0">
                <a:solidFill>
                  <a:srgbClr val="FFFFFF"/>
                </a:solidFill>
                <a:hlinkClick r:id="rId3"/>
              </a:rPr>
              <a:t>https://www.cope-scotland.org/wellbeing-tips/entry/identifying-the-pieces-which-support-your-well-being-jigsaw-lid</a:t>
            </a:r>
            <a:r>
              <a:rPr lang="en-US" sz="1800" dirty="0">
                <a:solidFill>
                  <a:srgbClr val="FFFFFF"/>
                </a:solidFill>
              </a:rPr>
              <a:t> </a:t>
            </a:r>
            <a:endParaRPr lang="en-GB" dirty="0"/>
          </a:p>
        </p:txBody>
      </p:sp>
    </p:spTree>
    <p:extLst>
      <p:ext uri="{BB962C8B-B14F-4D97-AF65-F5344CB8AC3E}">
        <p14:creationId xmlns:p14="http://schemas.microsoft.com/office/powerpoint/2010/main" val="3308002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road with trees on either side&#10;&#10;Description automatically generated with low confidence">
            <a:extLst>
              <a:ext uri="{FF2B5EF4-FFF2-40B4-BE49-F238E27FC236}">
                <a16:creationId xmlns:a16="http://schemas.microsoft.com/office/drawing/2014/main" id="{EB30B694-48EE-45AE-80F5-406D4FEAABC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623" r="8159"/>
          <a:stretch/>
        </p:blipFill>
        <p:spPr>
          <a:xfrm>
            <a:off x="4038599" y="10"/>
            <a:ext cx="8160026" cy="6875809"/>
          </a:xfrm>
          <a:prstGeom prst="rect">
            <a:avLst/>
          </a:prstGeom>
        </p:spPr>
      </p:pic>
      <p:sp>
        <p:nvSpPr>
          <p:cNvPr id="16"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1DFBCA5-1355-416D-B7D2-173218224841}"/>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Even a few moments can make a difference</a:t>
            </a:r>
            <a:br>
              <a:rPr lang="en-US" sz="4000" dirty="0">
                <a:solidFill>
                  <a:srgbClr val="FFFFFF"/>
                </a:solidFill>
              </a:rPr>
            </a:br>
            <a:r>
              <a:rPr lang="en-US" sz="1800" dirty="0">
                <a:solidFill>
                  <a:srgbClr val="FFFFFF"/>
                </a:solidFill>
                <a:hlinkClick r:id="rId3"/>
              </a:rPr>
              <a:t>www.cope-scotland.org/wellbeing-tips/entry/learning-to-hit-the-pause-button</a:t>
            </a:r>
            <a:r>
              <a:rPr lang="en-US" sz="1800" dirty="0">
                <a:solidFill>
                  <a:srgbClr val="FFFFFF"/>
                </a:solidFill>
              </a:rPr>
              <a:t>  </a:t>
            </a:r>
          </a:p>
        </p:txBody>
      </p:sp>
    </p:spTree>
    <p:extLst>
      <p:ext uri="{BB962C8B-B14F-4D97-AF65-F5344CB8AC3E}">
        <p14:creationId xmlns:p14="http://schemas.microsoft.com/office/powerpoint/2010/main" val="875398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458</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Personal wellbeing Self care is not self indulgence, it can be self preservation </vt:lpstr>
      <vt:lpstr>A moment to pause</vt:lpstr>
      <vt:lpstr>Because you matter too</vt:lpstr>
      <vt:lpstr>The Thousand Yard Stare</vt:lpstr>
      <vt:lpstr>Fingerholds for managing challenging emotions</vt:lpstr>
      <vt:lpstr>Challenge the myth Self care is self indulgent</vt:lpstr>
      <vt:lpstr>Learn to check in with how you are doing</vt:lpstr>
      <vt:lpstr>We are all unique   Find the pieces of the puzzle which works for you, and you want to do it! </vt:lpstr>
      <vt:lpstr>Even a few moments can make a difference www.cope-scotland.org/wellbeing-tips/entry/learning-to-hit-the-pause-button  </vt:lpstr>
      <vt:lpstr>Invitation to 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wellbeing Self care is not self indulgence, it can be self preservation</dc:title>
  <dc:creator>Hilda Campbell</dc:creator>
  <cp:lastModifiedBy>Hilda Campbell</cp:lastModifiedBy>
  <cp:revision>5</cp:revision>
  <dcterms:created xsi:type="dcterms:W3CDTF">2022-03-13T10:42:25Z</dcterms:created>
  <dcterms:modified xsi:type="dcterms:W3CDTF">2022-10-17T08:11:16Z</dcterms:modified>
</cp:coreProperties>
</file>