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  <p:sldMasterId id="2147483722" r:id="rId5"/>
    <p:sldMasterId id="2147483774" r:id="rId6"/>
  </p:sldMasterIdLst>
  <p:notesMasterIdLst>
    <p:notesMasterId r:id="rId14"/>
  </p:notesMasterIdLst>
  <p:sldIdLst>
    <p:sldId id="435" r:id="rId7"/>
    <p:sldId id="467" r:id="rId8"/>
    <p:sldId id="510" r:id="rId9"/>
    <p:sldId id="478" r:id="rId10"/>
    <p:sldId id="482" r:id="rId11"/>
    <p:sldId id="512" r:id="rId12"/>
    <p:sldId id="511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, Lucy J" initials="MLJ" lastIdx="23" clrIdx="0">
    <p:extLst>
      <p:ext uri="{19B8F6BF-5375-455C-9EA6-DF929625EA0E}">
        <p15:presenceInfo xmlns:p15="http://schemas.microsoft.com/office/powerpoint/2012/main" userId="S::ade372@abdn.ac.uk::f488a842-baa6-445c-8bd4-613a5949b1d7" providerId="AD"/>
      </p:ext>
    </p:extLst>
  </p:cmAuthor>
  <p:cmAuthor id="2" name="Fernandes, Jennifer A." initials="FJA" lastIdx="12" clrIdx="1">
    <p:extLst>
      <p:ext uri="{19B8F6BF-5375-455C-9EA6-DF929625EA0E}">
        <p15:presenceInfo xmlns:p15="http://schemas.microsoft.com/office/powerpoint/2012/main" userId="S::adl056@abdn.ac.uk::ee6c1af5-c102-4105-acc7-82cd7a678c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E5C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740" autoAdjust="0"/>
  </p:normalViewPr>
  <p:slideViewPr>
    <p:cSldViewPr snapToGrid="0" snapToObjects="1">
      <p:cViewPr varScale="1">
        <p:scale>
          <a:sx n="101" d="100"/>
          <a:sy n="101" d="100"/>
        </p:scale>
        <p:origin x="126" y="768"/>
      </p:cViewPr>
      <p:guideLst>
        <p:guide orient="horz" pos="1620"/>
        <p:guide pos="2880"/>
        <p:guide pos="54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108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B29D-FB41-7449-B07E-7B0C50F1D65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741E6-F4B0-0348-85E5-28B214E3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Relatedly It’s NOT treating patients like standardised inputs/outputs on a production line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741E6-F4B0-0348-85E5-28B214E36C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3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6">
            <a:extLst>
              <a:ext uri="{FF2B5EF4-FFF2-40B4-BE49-F238E27FC236}">
                <a16:creationId xmlns:a16="http://schemas.microsoft.com/office/drawing/2014/main" id="{E59E36B3-53DD-429B-A5C6-F42D15D2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6" y="1575771"/>
            <a:ext cx="5988199" cy="906303"/>
          </a:xfrm>
          <a:prstGeom prst="rect">
            <a:avLst/>
          </a:prstGeom>
        </p:spPr>
        <p:txBody>
          <a:bodyPr anchor="b"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5E4309F6-755A-47ED-9515-58F69DCF4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657" y="2565427"/>
            <a:ext cx="5988199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- blue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18295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559420"/>
            <a:ext cx="7732925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5F9D32-3EB3-3F4B-8EC4-D05593DD8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19099"/>
            <a:ext cx="7732924" cy="2988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21892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1" y="1352877"/>
            <a:ext cx="3471663" cy="2938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17E44B-6C06-324F-ADEA-EA0DC16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671" y="1352877"/>
            <a:ext cx="3689906" cy="2938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791" y="554556"/>
            <a:ext cx="7462928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0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49" y="1364456"/>
            <a:ext cx="7661336" cy="293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Click on the icons to insert content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569815"/>
            <a:ext cx="7661335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605" y="1792077"/>
            <a:ext cx="4923796" cy="993775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Title/Heading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976" y="2960088"/>
            <a:ext cx="4924425" cy="82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Click to edit Sub-heading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4313998"/>
            <a:ext cx="1804708" cy="405077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4953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84460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,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05A00-1819-4847-9BAA-034F270C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3B112C-FFFC-4E1B-8CA2-534E1B6A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3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6" y="1575771"/>
            <a:ext cx="5988199" cy="906303"/>
          </a:xfrm>
          <a:prstGeom prst="rect">
            <a:avLst/>
          </a:prstGeom>
        </p:spPr>
        <p:txBody>
          <a:bodyPr anchor="b"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657" y="2565427"/>
            <a:ext cx="5988199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657" y="3940277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792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- no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33" y="1096027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604" y="2272533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604" y="3355308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81774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- white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228107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966BCC2-EBCB-41F6-A2B6-042CB4A6C35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5751" y="4613464"/>
            <a:ext cx="1135855" cy="3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6" r:id="rId3"/>
    <p:sldLayoutId id="2147483772" r:id="rId4"/>
    <p:sldLayoutId id="21474837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01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CAB0-5786-4A4E-B5A5-5192B388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58" y="2375600"/>
            <a:ext cx="8461290" cy="6791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en-GB" dirty="0"/>
            </a:br>
            <a:br>
              <a:rPr lang="en-GB" dirty="0"/>
            </a:br>
            <a:r>
              <a:rPr lang="en-GB" dirty="0"/>
              <a:t>Thinking about quality concepts</a:t>
            </a:r>
            <a:br>
              <a:rPr lang="en-GB" dirty="0"/>
            </a:b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0D304-361C-4C93-B20E-F5A73339B6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1058" y="3152110"/>
            <a:ext cx="8081892" cy="936994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Vikki Entwistle, Alan Cribb, Polly Mitchell</a:t>
            </a:r>
          </a:p>
          <a:p>
            <a:pPr>
              <a:lnSpc>
                <a:spcPct val="100000"/>
              </a:lnSpc>
            </a:pPr>
            <a:r>
              <a:rPr lang="en-GB" dirty="0"/>
              <a:t>Q Community Event, Health Foundation, 29 November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40C41-9060-4F98-A7B6-C3E303678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474" y="4493913"/>
            <a:ext cx="8593051" cy="445585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D595C-8F9D-8D36-01B3-2D5F8035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906" y="204002"/>
            <a:ext cx="1591194" cy="159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625312-F1AD-8DA2-8BC6-9F058B7B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534" y="204002"/>
            <a:ext cx="1938338" cy="11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39D0-70A7-4339-B783-F89BB2ABA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135" y="762989"/>
            <a:ext cx="8543266" cy="2938868"/>
          </a:xfrm>
        </p:spPr>
        <p:txBody>
          <a:bodyPr/>
          <a:lstStyle/>
          <a:p>
            <a:pPr marL="457200" indent="-252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What counts as ‘safe’, ‘effective’, ‘person-centred’ etc.? </a:t>
            </a:r>
          </a:p>
          <a:p>
            <a:pPr marL="457200" indent="-25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People can reasonably disagree</a:t>
            </a:r>
          </a:p>
          <a:p>
            <a:pPr marL="457200" indent="-25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We need to recognise </a:t>
            </a:r>
          </a:p>
          <a:p>
            <a:pPr marL="9000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2800" dirty="0"/>
              <a:t>the plurality of what can matter</a:t>
            </a:r>
          </a:p>
          <a:p>
            <a:pPr marL="9000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2800" dirty="0"/>
              <a:t>the normativity involved in pinning concepts down</a:t>
            </a:r>
          </a:p>
          <a:p>
            <a:pPr marL="9000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2800" dirty="0"/>
              <a:t>the tensions healthcare staff must navigate</a:t>
            </a:r>
            <a:endParaRPr lang="en-GB" sz="2800" dirty="0">
              <a:highlight>
                <a:srgbClr val="FFFF00"/>
              </a:highlight>
            </a:endParaRPr>
          </a:p>
          <a:p>
            <a:pPr marL="5481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People need space to debate and develop practical interpretations of value concepts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DF3891-2C04-46BF-94E7-C92C1E4E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90" y="131317"/>
            <a:ext cx="8543266" cy="630335"/>
          </a:xfrm>
        </p:spPr>
        <p:txBody>
          <a:bodyPr>
            <a:normAutofit/>
          </a:bodyPr>
          <a:lstStyle/>
          <a:p>
            <a:r>
              <a:rPr lang="en-GB" dirty="0"/>
              <a:t>Quality concepts have contested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327066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 descr="Thought bubble containing text 'How does it relate to 'good' healthcare? ">
            <a:extLst>
              <a:ext uri="{FF2B5EF4-FFF2-40B4-BE49-F238E27FC236}">
                <a16:creationId xmlns:a16="http://schemas.microsoft.com/office/drawing/2014/main" id="{F721527E-4EEE-9F33-2E19-1A6DB0BCB4BC}"/>
              </a:ext>
            </a:extLst>
          </p:cNvPr>
          <p:cNvSpPr/>
          <p:nvPr/>
        </p:nvSpPr>
        <p:spPr>
          <a:xfrm>
            <a:off x="173951" y="2238010"/>
            <a:ext cx="4700267" cy="1381863"/>
          </a:xfrm>
          <a:prstGeom prst="cloudCallout">
            <a:avLst>
              <a:gd name="adj1" fmla="val -36950"/>
              <a:gd name="adj2" fmla="val 7662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 descr="Thought bubble containing text 'What is 'quality' healthcare?'">
            <a:extLst>
              <a:ext uri="{FF2B5EF4-FFF2-40B4-BE49-F238E27FC236}">
                <a16:creationId xmlns:a16="http://schemas.microsoft.com/office/drawing/2014/main" id="{F3EABCA1-0C05-4B05-A966-B4C82BD83498}"/>
              </a:ext>
            </a:extLst>
          </p:cNvPr>
          <p:cNvSpPr/>
          <p:nvPr/>
        </p:nvSpPr>
        <p:spPr>
          <a:xfrm>
            <a:off x="606313" y="219030"/>
            <a:ext cx="7982654" cy="1555333"/>
          </a:xfrm>
          <a:prstGeom prst="cloudCallout">
            <a:avLst>
              <a:gd name="adj1" fmla="val -49813"/>
              <a:gd name="adj2" fmla="val 6335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hought Bubble: Cloud 5" descr="Thought bubble containing text 'How does it relate to 'good' healthcare? ">
            <a:extLst>
              <a:ext uri="{FF2B5EF4-FFF2-40B4-BE49-F238E27FC236}">
                <a16:creationId xmlns:a16="http://schemas.microsoft.com/office/drawing/2014/main" id="{230CA2FE-D7F9-4345-853C-1B106953E60B}"/>
              </a:ext>
            </a:extLst>
          </p:cNvPr>
          <p:cNvSpPr/>
          <p:nvPr/>
        </p:nvSpPr>
        <p:spPr>
          <a:xfrm>
            <a:off x="3907751" y="3302416"/>
            <a:ext cx="4965106" cy="1555333"/>
          </a:xfrm>
          <a:prstGeom prst="cloudCallout">
            <a:avLst>
              <a:gd name="adj1" fmla="val 51390"/>
              <a:gd name="adj2" fmla="val 5804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0667C6-C133-4E15-BE04-31EB46EB9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0181" y="3594795"/>
            <a:ext cx="4700267" cy="2938868"/>
          </a:xfrm>
        </p:spPr>
        <p:txBody>
          <a:bodyPr/>
          <a:lstStyle/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does it relate to </a:t>
            </a:r>
          </a:p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‘good’ healthcare?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CFFCE-CEB8-41D6-8BBD-87183C6D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14" y="755868"/>
            <a:ext cx="7231853" cy="630335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+mn-lt"/>
              </a:rPr>
              <a:t>What is 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‘person-centred’ healthcare?</a:t>
            </a:r>
            <a:br>
              <a:rPr lang="en-GB" sz="2800" dirty="0">
                <a:latin typeface="+mn-lt"/>
              </a:rPr>
            </a:br>
            <a:endParaRPr lang="en-GB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2F73A-8BCE-76E8-FC55-AFDCF47B145E}"/>
              </a:ext>
            </a:extLst>
          </p:cNvPr>
          <p:cNvSpPr txBox="1"/>
          <p:nvPr/>
        </p:nvSpPr>
        <p:spPr>
          <a:xfrm>
            <a:off x="453913" y="2381067"/>
            <a:ext cx="403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3399"/>
                </a:solidFill>
                <a:latin typeface="+mn-lt"/>
                <a:ea typeface="Cambria" panose="02040503050406030204" pitchFamily="18" charset="0"/>
              </a:rPr>
              <a:t>How can we </a:t>
            </a:r>
          </a:p>
          <a:p>
            <a:pPr algn="ctr"/>
            <a:r>
              <a:rPr lang="en-GB" sz="2800" b="1" dirty="0">
                <a:solidFill>
                  <a:srgbClr val="003399"/>
                </a:solidFill>
                <a:latin typeface="+mn-lt"/>
                <a:ea typeface="Cambria" panose="02040503050406030204" pitchFamily="18" charset="0"/>
              </a:rPr>
              <a:t>assess and improve it? </a:t>
            </a:r>
          </a:p>
        </p:txBody>
      </p:sp>
      <p:sp>
        <p:nvSpPr>
          <p:cNvPr id="9" name="Thought Bubble: Cloud 8" descr="Thought bubble containing text 'How does it relate to 'good' healthcare? ">
            <a:extLst>
              <a:ext uri="{FF2B5EF4-FFF2-40B4-BE49-F238E27FC236}">
                <a16:creationId xmlns:a16="http://schemas.microsoft.com/office/drawing/2014/main" id="{6FDB608B-9FD8-33CE-C884-6CA13B73E6BB}"/>
              </a:ext>
            </a:extLst>
          </p:cNvPr>
          <p:cNvSpPr/>
          <p:nvPr/>
        </p:nvSpPr>
        <p:spPr>
          <a:xfrm>
            <a:off x="4874217" y="1841083"/>
            <a:ext cx="4095832" cy="926983"/>
          </a:xfrm>
          <a:prstGeom prst="cloudCallout">
            <a:avLst>
              <a:gd name="adj1" fmla="val 51390"/>
              <a:gd name="adj2" fmla="val 5804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B10C6-4284-1D07-83E4-1B285DB9FA1B}"/>
              </a:ext>
            </a:extLst>
          </p:cNvPr>
          <p:cNvSpPr txBox="1"/>
          <p:nvPr/>
        </p:nvSpPr>
        <p:spPr>
          <a:xfrm>
            <a:off x="5419199" y="1962550"/>
            <a:ext cx="333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3399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Is it the same as…? </a:t>
            </a:r>
          </a:p>
        </p:txBody>
      </p:sp>
    </p:spTree>
    <p:extLst>
      <p:ext uri="{BB962C8B-B14F-4D97-AF65-F5344CB8AC3E}">
        <p14:creationId xmlns:p14="http://schemas.microsoft.com/office/powerpoint/2010/main" val="174202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05CB-52E4-4700-9B7D-3287344E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0" y="138342"/>
            <a:ext cx="7886700" cy="994172"/>
          </a:xfrm>
        </p:spPr>
        <p:txBody>
          <a:bodyPr/>
          <a:lstStyle/>
          <a:p>
            <a:r>
              <a:rPr lang="en-GB" dirty="0"/>
              <a:t>Person-centredness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544C3-EC05-4EED-AB60-17EC27E8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90" y="843239"/>
            <a:ext cx="8561632" cy="3263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Correcting against disease-centred, bed-centred etc. ..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Core idea ~ “treating patients appropriately as persons”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This tells us quite a lot – it has many implications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BUT it is not directly operationalised or measured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dirty="0"/>
              <a:t>Various more detailed accounts, practice specifications and measures have been developed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Which should be used? Should they be standardised?  </a:t>
            </a:r>
            <a:endParaRPr lang="en-GB" sz="2800" dirty="0">
              <a:highlight>
                <a:srgbClr val="FFFF00"/>
              </a:highlight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91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F8480A-1E9A-4327-A9EA-7D0779A0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02" y="73248"/>
            <a:ext cx="7732925" cy="630335"/>
          </a:xfrm>
        </p:spPr>
        <p:txBody>
          <a:bodyPr>
            <a:normAutofit fontScale="90000"/>
          </a:bodyPr>
          <a:lstStyle/>
          <a:p>
            <a:r>
              <a:rPr lang="en-GB" dirty="0"/>
              <a:t>Advantages and limitations of ‘more’ definition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60150B-A869-4A13-9090-62998E48A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391" y="884137"/>
            <a:ext cx="8392047" cy="2988581"/>
          </a:xfrm>
        </p:spPr>
        <p:txBody>
          <a:bodyPr/>
          <a:lstStyle/>
          <a:p>
            <a:pPr marL="349200" indent="-349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Definitional frameworks help practical operationalisation </a:t>
            </a:r>
          </a:p>
          <a:p>
            <a:pPr marL="349200" indent="-349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Highly specified measures can facilitate comparisons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2600" dirty="0"/>
              <a:t>BUT </a:t>
            </a:r>
          </a:p>
          <a:p>
            <a:pPr marL="349200" indent="-349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A more precise definition is not necessarily ‘better’</a:t>
            </a:r>
          </a:p>
          <a:p>
            <a:pPr marL="349200" indent="-349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Different definitions and measures suit different contexts and purposes</a:t>
            </a:r>
          </a:p>
        </p:txBody>
      </p:sp>
    </p:spTree>
    <p:extLst>
      <p:ext uri="{BB962C8B-B14F-4D97-AF65-F5344CB8AC3E}">
        <p14:creationId xmlns:p14="http://schemas.microsoft.com/office/powerpoint/2010/main" val="425330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0CD99B-46C3-4F13-17EB-5967821934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912" y="1281302"/>
            <a:ext cx="3648251" cy="293886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FCA4-1C80-2F1D-5E29-D4EF550F7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671" y="1287293"/>
            <a:ext cx="4495194" cy="293886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Specifies particular models, emphasises some aspects of person-centred care…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… and downplays others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Neglects value tensions and ethical challenges for health professionals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B500C2-CCF0-C2FC-E6F1-D3C3406F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90" y="306906"/>
            <a:ext cx="7462928" cy="630335"/>
          </a:xfrm>
        </p:spPr>
        <p:txBody>
          <a:bodyPr/>
          <a:lstStyle/>
          <a:p>
            <a:r>
              <a:rPr lang="en-GB" dirty="0"/>
              <a:t>Personalised Care Institute </a:t>
            </a:r>
            <a:r>
              <a:rPr lang="en-GB" i="1" dirty="0"/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266816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F8480A-1E9A-4327-A9EA-7D0779A0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1" y="253802"/>
            <a:ext cx="7732925" cy="630335"/>
          </a:xfrm>
        </p:spPr>
        <p:txBody>
          <a:bodyPr>
            <a:normAutofit/>
          </a:bodyPr>
          <a:lstStyle/>
          <a:p>
            <a:r>
              <a:rPr lang="en-GB" dirty="0"/>
              <a:t>It’s important people have space to ask: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97CB485-2DD1-F210-EE6E-EFB8CD6CD55D}"/>
              </a:ext>
            </a:extLst>
          </p:cNvPr>
          <p:cNvSpPr/>
          <p:nvPr/>
        </p:nvSpPr>
        <p:spPr>
          <a:xfrm>
            <a:off x="1457325" y="1133475"/>
            <a:ext cx="6410325" cy="3038475"/>
          </a:xfrm>
          <a:prstGeom prst="cloudCallout">
            <a:avLst>
              <a:gd name="adj1" fmla="val -48322"/>
              <a:gd name="adj2" fmla="val 684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60150B-A869-4A13-9090-62998E48A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91" y="1544184"/>
            <a:ext cx="8392047" cy="128474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002060"/>
                </a:solidFill>
              </a:rPr>
              <a:t>Is this </a:t>
            </a:r>
            <a:r>
              <a:rPr lang="en-GB" sz="2800" b="1" i="1" dirty="0">
                <a:solidFill>
                  <a:srgbClr val="002060"/>
                </a:solidFill>
              </a:rPr>
              <a:t>really</a:t>
            </a:r>
            <a:r>
              <a:rPr lang="en-GB" sz="2800" b="1" dirty="0">
                <a:solidFill>
                  <a:srgbClr val="002060"/>
                </a:solidFill>
              </a:rPr>
              <a:t> person-centred?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002060"/>
                </a:solidFill>
              </a:rPr>
              <a:t> Is it </a:t>
            </a:r>
            <a:r>
              <a:rPr lang="en-GB" sz="2800" b="1" i="1" dirty="0">
                <a:solidFill>
                  <a:srgbClr val="002060"/>
                </a:solidFill>
              </a:rPr>
              <a:t>really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002060"/>
                </a:solidFill>
              </a:rPr>
              <a:t>‘treating the patient appropriately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002060"/>
                </a:solidFill>
              </a:rPr>
              <a:t>as a person’?</a:t>
            </a:r>
          </a:p>
        </p:txBody>
      </p:sp>
    </p:spTree>
    <p:extLst>
      <p:ext uri="{BB962C8B-B14F-4D97-AF65-F5344CB8AC3E}">
        <p14:creationId xmlns:p14="http://schemas.microsoft.com/office/powerpoint/2010/main" val="19073147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6E22BCD4-6E3B-486E-A238-7F692C3073B5}"/>
    </a:ext>
  </a:extLst>
</a:theme>
</file>

<file path=ppt/theme/theme2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4125387D-2C93-4794-91EC-C1716099D6C2}"/>
    </a:ext>
  </a:extLst>
</a:theme>
</file>

<file path=ppt/theme/theme3.xml><?xml version="1.0" encoding="utf-8"?>
<a:theme xmlns:a="http://schemas.openxmlformats.org/drawingml/2006/main" name="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951E1219-D605-412D-92C4-259243AECCA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ed_x0020_higher_x0020_res_x003f_ xmlns="c2cbd189-ca79-4e30-a19f-ac4b1165c73e">N</Need_x0020_higher_x0020_res_x003f_>
    <SharedWithUsers xmlns="600fe1d4-0bed-4ae1-99b2-a080a88c64c6">
      <UserInfo>
        <DisplayName>Sinclair, Elaine</DisplayName>
        <AccountId>99</AccountId>
        <AccountType/>
      </UserInfo>
      <UserInfo>
        <DisplayName>Howarth, Lauren</DisplayName>
        <AccountId>21</AccountId>
        <AccountType/>
      </UserInfo>
      <UserInfo>
        <DisplayName>Macdonald, Lucy J</DisplayName>
        <AccountId>41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E2A256287E148BD67AE9C58AD8265" ma:contentTypeVersion="13" ma:contentTypeDescription="Create a new document." ma:contentTypeScope="" ma:versionID="5dcd4eef8f10932141b0af3c0c37460d">
  <xsd:schema xmlns:xsd="http://www.w3.org/2001/XMLSchema" xmlns:xs="http://www.w3.org/2001/XMLSchema" xmlns:p="http://schemas.microsoft.com/office/2006/metadata/properties" xmlns:ns2="c2cbd189-ca79-4e30-a19f-ac4b1165c73e" xmlns:ns3="600fe1d4-0bed-4ae1-99b2-a080a88c64c6" targetNamespace="http://schemas.microsoft.com/office/2006/metadata/properties" ma:root="true" ma:fieldsID="413eb07896d2cf0aa12ca794390e3547" ns2:_="" ns3:_="">
    <xsd:import namespace="c2cbd189-ca79-4e30-a19f-ac4b1165c73e"/>
    <xsd:import namespace="600fe1d4-0bed-4ae1-99b2-a080a88c6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eed_x0020_higher_x0020_res_x003f_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bd189-ca79-4e30-a19f-ac4b1165c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eed_x0020_higher_x0020_res_x003f_" ma:index="19" nillable="true" ma:displayName="Need higher res?" ma:default="N" ma:internalName="Need_x0020_higher_x0020_res_x003f_">
      <xsd:simpleType>
        <xsd:restriction base="dms:Text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fe1d4-0bed-4ae1-99b2-a080a88c6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3FF4A-92D1-4AC6-A3D0-2369C39732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B92E3-26D1-4D43-9D8D-DDC63A368C1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600fe1d4-0bed-4ae1-99b2-a080a88c64c6"/>
    <ds:schemaRef ds:uri="c2cbd189-ca79-4e30-a19f-ac4b1165c73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62D897-AF37-41CE-8E68-ABF87571B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bd189-ca79-4e30-a19f-ac4b1165c73e"/>
    <ds:schemaRef ds:uri="600fe1d4-0bed-4ae1-99b2-a080a88c6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525-template</Template>
  <TotalTime>17522</TotalTime>
  <Words>285</Words>
  <Application>Microsoft Office PowerPoint</Application>
  <PresentationFormat>On-screen Show (16:9)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1_Custom Design</vt:lpstr>
      <vt:lpstr>Content layouts</vt:lpstr>
      <vt:lpstr>Office Theme</vt:lpstr>
      <vt:lpstr>  Thinking about quality concepts </vt:lpstr>
      <vt:lpstr>Quality concepts have contested interpretations</vt:lpstr>
      <vt:lpstr>What is  ‘person-centred’ healthcare? </vt:lpstr>
      <vt:lpstr>Person-centredness</vt:lpstr>
      <vt:lpstr>Advantages and limitations of ‘more’ definition</vt:lpstr>
      <vt:lpstr>Personalised Care Institute Curriculum</vt:lpstr>
      <vt:lpstr>It’s important people have space to ask: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about this template</dc:title>
  <dc:creator>Macdonald, Lucy J</dc:creator>
  <cp:lastModifiedBy>Entwistle, Vikki</cp:lastModifiedBy>
  <cp:revision>136</cp:revision>
  <dcterms:created xsi:type="dcterms:W3CDTF">2021-09-17T13:50:02Z</dcterms:created>
  <dcterms:modified xsi:type="dcterms:W3CDTF">2022-11-29T14:19:15Z</dcterms:modified>
  <cp:category>525 years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0x0101000FFE2A256287E148BD67AE9C58AD8265</vt:lpwstr>
  </property>
</Properties>
</file>