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7" r:id="rId14"/>
    <p:sldId id="268" r:id="rId15"/>
    <p:sldId id="271"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A60309-9F6C-4A87-B1B6-8E5F8467BB9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33EE876-5D5F-407B-8BF8-3B2F55989070}">
      <dgm:prSet/>
      <dgm:spPr/>
      <dgm:t>
        <a:bodyPr/>
        <a:lstStyle/>
        <a:p>
          <a:r>
            <a:rPr lang="en-GB" dirty="0">
              <a:solidFill>
                <a:schemeClr val="tx1"/>
              </a:solidFill>
            </a:rPr>
            <a:t>People have an improved experience of integration of primary and community-based services</a:t>
          </a:r>
          <a:endParaRPr lang="en-US" dirty="0">
            <a:solidFill>
              <a:schemeClr val="tx1"/>
            </a:solidFill>
          </a:endParaRPr>
        </a:p>
      </dgm:t>
    </dgm:pt>
    <dgm:pt modelId="{EC9ABFC0-0748-4A51-9DC4-4E9552593ADF}" type="parTrans" cxnId="{36BE611F-9722-4943-9B0D-465E74E259AE}">
      <dgm:prSet/>
      <dgm:spPr/>
      <dgm:t>
        <a:bodyPr/>
        <a:lstStyle/>
        <a:p>
          <a:endParaRPr lang="en-US"/>
        </a:p>
      </dgm:t>
    </dgm:pt>
    <dgm:pt modelId="{8D8EF203-9450-44C6-8C70-9D8535D58A01}" type="sibTrans" cxnId="{36BE611F-9722-4943-9B0D-465E74E259AE}">
      <dgm:prSet/>
      <dgm:spPr/>
      <dgm:t>
        <a:bodyPr/>
        <a:lstStyle/>
        <a:p>
          <a:endParaRPr lang="en-US"/>
        </a:p>
      </dgm:t>
    </dgm:pt>
    <dgm:pt modelId="{C549C823-C689-4D0B-AB63-42B8E1082329}">
      <dgm:prSet/>
      <dgm:spPr/>
      <dgm:t>
        <a:bodyPr/>
        <a:lstStyle/>
        <a:p>
          <a:r>
            <a:rPr lang="en-GB" dirty="0">
              <a:solidFill>
                <a:schemeClr val="tx1"/>
              </a:solidFill>
            </a:rPr>
            <a:t>Reduction in appointments as individuals are making more use of community- based services</a:t>
          </a:r>
          <a:endParaRPr lang="en-US" dirty="0">
            <a:solidFill>
              <a:schemeClr val="tx1"/>
            </a:solidFill>
          </a:endParaRPr>
        </a:p>
      </dgm:t>
    </dgm:pt>
    <dgm:pt modelId="{9BE6D709-6EE7-49E7-AD43-CB9566F91BFA}" type="parTrans" cxnId="{E103988B-1B7C-4F59-B7BD-120A6B9BAF85}">
      <dgm:prSet/>
      <dgm:spPr/>
      <dgm:t>
        <a:bodyPr/>
        <a:lstStyle/>
        <a:p>
          <a:endParaRPr lang="en-US"/>
        </a:p>
      </dgm:t>
    </dgm:pt>
    <dgm:pt modelId="{A2A706C7-CD0E-40D9-83D1-F0D11B8FA55F}" type="sibTrans" cxnId="{E103988B-1B7C-4F59-B7BD-120A6B9BAF85}">
      <dgm:prSet/>
      <dgm:spPr/>
      <dgm:t>
        <a:bodyPr/>
        <a:lstStyle/>
        <a:p>
          <a:endParaRPr lang="en-US"/>
        </a:p>
      </dgm:t>
    </dgm:pt>
    <dgm:pt modelId="{08E5FAE4-A1BA-49B4-8DBB-5EC0D94E68D2}">
      <dgm:prSet/>
      <dgm:spPr/>
      <dgm:t>
        <a:bodyPr/>
        <a:lstStyle/>
        <a:p>
          <a:r>
            <a:rPr lang="en-GB" dirty="0">
              <a:solidFill>
                <a:schemeClr val="tx1"/>
              </a:solidFill>
            </a:rPr>
            <a:t>There is a new understanding  and experience of Shared Decision making</a:t>
          </a:r>
          <a:endParaRPr lang="en-US" dirty="0">
            <a:solidFill>
              <a:schemeClr val="tx1"/>
            </a:solidFill>
          </a:endParaRPr>
        </a:p>
      </dgm:t>
    </dgm:pt>
    <dgm:pt modelId="{C0928712-25EA-4C95-83B1-C2DD1BBA0072}" type="parTrans" cxnId="{9B938611-6002-44CA-A09E-64DA3D72C845}">
      <dgm:prSet/>
      <dgm:spPr/>
      <dgm:t>
        <a:bodyPr/>
        <a:lstStyle/>
        <a:p>
          <a:endParaRPr lang="en-US"/>
        </a:p>
      </dgm:t>
    </dgm:pt>
    <dgm:pt modelId="{22311CDE-7BE6-49CE-B80B-46C83B7D1562}" type="sibTrans" cxnId="{9B938611-6002-44CA-A09E-64DA3D72C845}">
      <dgm:prSet/>
      <dgm:spPr/>
      <dgm:t>
        <a:bodyPr/>
        <a:lstStyle/>
        <a:p>
          <a:endParaRPr lang="en-US"/>
        </a:p>
      </dgm:t>
    </dgm:pt>
    <dgm:pt modelId="{7CB0CF49-B2E6-4A4F-A598-7293190B4F52}">
      <dgm:prSet/>
      <dgm:spPr/>
      <dgm:t>
        <a:bodyPr/>
        <a:lstStyle/>
        <a:p>
          <a:r>
            <a:rPr lang="en-GB" dirty="0">
              <a:solidFill>
                <a:schemeClr val="tx1"/>
              </a:solidFill>
            </a:rPr>
            <a:t>GP’s have a new model of working </a:t>
          </a:r>
          <a:endParaRPr lang="en-US" dirty="0">
            <a:solidFill>
              <a:schemeClr val="tx1"/>
            </a:solidFill>
          </a:endParaRPr>
        </a:p>
      </dgm:t>
    </dgm:pt>
    <dgm:pt modelId="{D50D2E0A-EF7E-419C-BC09-90C96D79E6F7}" type="parTrans" cxnId="{AC267A94-1752-4959-9763-F16C26A39694}">
      <dgm:prSet/>
      <dgm:spPr/>
      <dgm:t>
        <a:bodyPr/>
        <a:lstStyle/>
        <a:p>
          <a:endParaRPr lang="en-US"/>
        </a:p>
      </dgm:t>
    </dgm:pt>
    <dgm:pt modelId="{2A69CBDD-AC71-4CD1-B496-8422618654DC}" type="sibTrans" cxnId="{AC267A94-1752-4959-9763-F16C26A39694}">
      <dgm:prSet/>
      <dgm:spPr/>
      <dgm:t>
        <a:bodyPr/>
        <a:lstStyle/>
        <a:p>
          <a:endParaRPr lang="en-US"/>
        </a:p>
      </dgm:t>
    </dgm:pt>
    <dgm:pt modelId="{FB347CBC-7737-4FE9-83B0-FEAFB45EE4F4}">
      <dgm:prSet/>
      <dgm:spPr/>
      <dgm:t>
        <a:bodyPr/>
        <a:lstStyle/>
        <a:p>
          <a:r>
            <a:rPr lang="en-GB" dirty="0">
              <a:solidFill>
                <a:schemeClr val="tx1"/>
              </a:solidFill>
            </a:rPr>
            <a:t>Community resources notice an increased  uptake of what they offer</a:t>
          </a:r>
          <a:endParaRPr lang="en-US" dirty="0">
            <a:solidFill>
              <a:schemeClr val="tx1"/>
            </a:solidFill>
          </a:endParaRPr>
        </a:p>
      </dgm:t>
    </dgm:pt>
    <dgm:pt modelId="{77750F3F-917C-478E-A54C-3DEF70C3F96C}" type="parTrans" cxnId="{D8B4521E-1BA6-4A9D-8936-6EBC4E10AB50}">
      <dgm:prSet/>
      <dgm:spPr/>
      <dgm:t>
        <a:bodyPr/>
        <a:lstStyle/>
        <a:p>
          <a:endParaRPr lang="en-US"/>
        </a:p>
      </dgm:t>
    </dgm:pt>
    <dgm:pt modelId="{AC65FF1E-E2F7-4B77-A1E5-820AB7E58B49}" type="sibTrans" cxnId="{D8B4521E-1BA6-4A9D-8936-6EBC4E10AB50}">
      <dgm:prSet/>
      <dgm:spPr/>
      <dgm:t>
        <a:bodyPr/>
        <a:lstStyle/>
        <a:p>
          <a:endParaRPr lang="en-US"/>
        </a:p>
      </dgm:t>
    </dgm:pt>
    <dgm:pt modelId="{E9BB035A-9E38-45DA-A050-6350394A4CB0}">
      <dgm:prSet/>
      <dgm:spPr/>
      <dgm:t>
        <a:bodyPr/>
        <a:lstStyle/>
        <a:p>
          <a:r>
            <a:rPr lang="en-GB" dirty="0">
              <a:solidFill>
                <a:schemeClr val="tx1"/>
              </a:solidFill>
            </a:rPr>
            <a:t>The Community  has more confidence to explore and establish their own self-reliant groups </a:t>
          </a:r>
          <a:endParaRPr lang="en-US" dirty="0">
            <a:solidFill>
              <a:schemeClr val="tx1"/>
            </a:solidFill>
          </a:endParaRPr>
        </a:p>
      </dgm:t>
    </dgm:pt>
    <dgm:pt modelId="{22091503-AC0E-4EB5-8BEC-B3B9BE1AB950}" type="parTrans" cxnId="{B5A82E08-1B32-44E2-AEC8-9D6DF01924E2}">
      <dgm:prSet/>
      <dgm:spPr/>
      <dgm:t>
        <a:bodyPr/>
        <a:lstStyle/>
        <a:p>
          <a:endParaRPr lang="en-US"/>
        </a:p>
      </dgm:t>
    </dgm:pt>
    <dgm:pt modelId="{9884052B-DFCD-4154-8F61-0053DE15807B}" type="sibTrans" cxnId="{B5A82E08-1B32-44E2-AEC8-9D6DF01924E2}">
      <dgm:prSet/>
      <dgm:spPr/>
      <dgm:t>
        <a:bodyPr/>
        <a:lstStyle/>
        <a:p>
          <a:endParaRPr lang="en-US"/>
        </a:p>
      </dgm:t>
    </dgm:pt>
    <dgm:pt modelId="{AD2BA0B0-F06C-4BEF-A351-A6DDB36F33D2}">
      <dgm:prSet/>
      <dgm:spPr/>
      <dgm:t>
        <a:bodyPr/>
        <a:lstStyle/>
        <a:p>
          <a:r>
            <a:rPr lang="en-GB" dirty="0">
              <a:solidFill>
                <a:schemeClr val="tx1"/>
              </a:solidFill>
            </a:rPr>
            <a:t>There is more confidence in the use of participatory budgeting</a:t>
          </a:r>
          <a:endParaRPr lang="en-US" dirty="0">
            <a:solidFill>
              <a:schemeClr val="tx1"/>
            </a:solidFill>
          </a:endParaRPr>
        </a:p>
      </dgm:t>
    </dgm:pt>
    <dgm:pt modelId="{ED57F09F-CB53-4272-860C-2217240018D8}" type="parTrans" cxnId="{8DD55D0E-A7A8-4D31-9019-B790868DB4BB}">
      <dgm:prSet/>
      <dgm:spPr/>
      <dgm:t>
        <a:bodyPr/>
        <a:lstStyle/>
        <a:p>
          <a:endParaRPr lang="en-US"/>
        </a:p>
      </dgm:t>
    </dgm:pt>
    <dgm:pt modelId="{A0E2E99E-BEA8-4316-BD95-E41F63829B39}" type="sibTrans" cxnId="{8DD55D0E-A7A8-4D31-9019-B790868DB4BB}">
      <dgm:prSet/>
      <dgm:spPr/>
      <dgm:t>
        <a:bodyPr/>
        <a:lstStyle/>
        <a:p>
          <a:endParaRPr lang="en-US"/>
        </a:p>
      </dgm:t>
    </dgm:pt>
    <dgm:pt modelId="{92851ED6-2A86-41EC-BCDE-20A9435901B3}">
      <dgm:prSet/>
      <dgm:spPr/>
      <dgm:t>
        <a:bodyPr/>
        <a:lstStyle/>
        <a:p>
          <a:r>
            <a:rPr lang="en-GB" dirty="0">
              <a:solidFill>
                <a:schemeClr val="tx1"/>
              </a:solidFill>
            </a:rPr>
            <a:t>There are new relationships between primary care and the third sector and new opportunities to explore joint funding bids </a:t>
          </a:r>
          <a:endParaRPr lang="en-US" dirty="0">
            <a:solidFill>
              <a:schemeClr val="tx1"/>
            </a:solidFill>
          </a:endParaRPr>
        </a:p>
      </dgm:t>
    </dgm:pt>
    <dgm:pt modelId="{31ED93E7-E0BA-40F2-BCB4-9B01DD59E973}" type="parTrans" cxnId="{B6AAB559-5426-4A11-B545-5CBC66920B3F}">
      <dgm:prSet/>
      <dgm:spPr/>
      <dgm:t>
        <a:bodyPr/>
        <a:lstStyle/>
        <a:p>
          <a:endParaRPr lang="en-US"/>
        </a:p>
      </dgm:t>
    </dgm:pt>
    <dgm:pt modelId="{405B64A3-A463-4CB1-9EC6-12417CF89BD2}" type="sibTrans" cxnId="{B6AAB559-5426-4A11-B545-5CBC66920B3F}">
      <dgm:prSet/>
      <dgm:spPr/>
      <dgm:t>
        <a:bodyPr/>
        <a:lstStyle/>
        <a:p>
          <a:endParaRPr lang="en-US"/>
        </a:p>
      </dgm:t>
    </dgm:pt>
    <dgm:pt modelId="{17999061-E227-4E62-96AB-6595330A00F4}" type="pres">
      <dgm:prSet presAssocID="{E3A60309-9F6C-4A87-B1B6-8E5F8467BB9B}" presName="diagram" presStyleCnt="0">
        <dgm:presLayoutVars>
          <dgm:dir/>
          <dgm:resizeHandles val="exact"/>
        </dgm:presLayoutVars>
      </dgm:prSet>
      <dgm:spPr/>
    </dgm:pt>
    <dgm:pt modelId="{F64B5E78-3FFE-4EE2-B2CD-43412781D52A}" type="pres">
      <dgm:prSet presAssocID="{A33EE876-5D5F-407B-8BF8-3B2F55989070}" presName="node" presStyleLbl="node1" presStyleIdx="0" presStyleCnt="8">
        <dgm:presLayoutVars>
          <dgm:bulletEnabled val="1"/>
        </dgm:presLayoutVars>
      </dgm:prSet>
      <dgm:spPr/>
    </dgm:pt>
    <dgm:pt modelId="{30D5E83F-F136-43B4-B9B0-64D007A56007}" type="pres">
      <dgm:prSet presAssocID="{8D8EF203-9450-44C6-8C70-9D8535D58A01}" presName="sibTrans" presStyleCnt="0"/>
      <dgm:spPr/>
    </dgm:pt>
    <dgm:pt modelId="{B134E4B0-53E1-4155-B894-44D937314511}" type="pres">
      <dgm:prSet presAssocID="{C549C823-C689-4D0B-AB63-42B8E1082329}" presName="node" presStyleLbl="node1" presStyleIdx="1" presStyleCnt="8">
        <dgm:presLayoutVars>
          <dgm:bulletEnabled val="1"/>
        </dgm:presLayoutVars>
      </dgm:prSet>
      <dgm:spPr/>
    </dgm:pt>
    <dgm:pt modelId="{01D70C23-DB01-4160-9739-86E178D9E468}" type="pres">
      <dgm:prSet presAssocID="{A2A706C7-CD0E-40D9-83D1-F0D11B8FA55F}" presName="sibTrans" presStyleCnt="0"/>
      <dgm:spPr/>
    </dgm:pt>
    <dgm:pt modelId="{60984A46-5F4C-4A1A-BF05-0147DB334159}" type="pres">
      <dgm:prSet presAssocID="{08E5FAE4-A1BA-49B4-8DBB-5EC0D94E68D2}" presName="node" presStyleLbl="node1" presStyleIdx="2" presStyleCnt="8">
        <dgm:presLayoutVars>
          <dgm:bulletEnabled val="1"/>
        </dgm:presLayoutVars>
      </dgm:prSet>
      <dgm:spPr/>
    </dgm:pt>
    <dgm:pt modelId="{D7FA1A61-67EC-4036-9344-22B8B909A9EF}" type="pres">
      <dgm:prSet presAssocID="{22311CDE-7BE6-49CE-B80B-46C83B7D1562}" presName="sibTrans" presStyleCnt="0"/>
      <dgm:spPr/>
    </dgm:pt>
    <dgm:pt modelId="{216EB0A7-462C-4F5A-8A5C-60B8817EBE03}" type="pres">
      <dgm:prSet presAssocID="{7CB0CF49-B2E6-4A4F-A598-7293190B4F52}" presName="node" presStyleLbl="node1" presStyleIdx="3" presStyleCnt="8">
        <dgm:presLayoutVars>
          <dgm:bulletEnabled val="1"/>
        </dgm:presLayoutVars>
      </dgm:prSet>
      <dgm:spPr/>
    </dgm:pt>
    <dgm:pt modelId="{B554CD17-DB5E-4424-B825-EA5DC8C62C66}" type="pres">
      <dgm:prSet presAssocID="{2A69CBDD-AC71-4CD1-B496-8422618654DC}" presName="sibTrans" presStyleCnt="0"/>
      <dgm:spPr/>
    </dgm:pt>
    <dgm:pt modelId="{C9DC791F-2A31-4894-ADEE-F7D0C7AB71F8}" type="pres">
      <dgm:prSet presAssocID="{FB347CBC-7737-4FE9-83B0-FEAFB45EE4F4}" presName="node" presStyleLbl="node1" presStyleIdx="4" presStyleCnt="8">
        <dgm:presLayoutVars>
          <dgm:bulletEnabled val="1"/>
        </dgm:presLayoutVars>
      </dgm:prSet>
      <dgm:spPr/>
    </dgm:pt>
    <dgm:pt modelId="{792F6DB4-E28C-488F-BC32-A19348306E4F}" type="pres">
      <dgm:prSet presAssocID="{AC65FF1E-E2F7-4B77-A1E5-820AB7E58B49}" presName="sibTrans" presStyleCnt="0"/>
      <dgm:spPr/>
    </dgm:pt>
    <dgm:pt modelId="{A2CF88BE-708A-45CA-90CB-061E24BEA9AC}" type="pres">
      <dgm:prSet presAssocID="{E9BB035A-9E38-45DA-A050-6350394A4CB0}" presName="node" presStyleLbl="node1" presStyleIdx="5" presStyleCnt="8">
        <dgm:presLayoutVars>
          <dgm:bulletEnabled val="1"/>
        </dgm:presLayoutVars>
      </dgm:prSet>
      <dgm:spPr/>
    </dgm:pt>
    <dgm:pt modelId="{479A9146-034A-4A96-ADEB-7F98D5ED72A7}" type="pres">
      <dgm:prSet presAssocID="{9884052B-DFCD-4154-8F61-0053DE15807B}" presName="sibTrans" presStyleCnt="0"/>
      <dgm:spPr/>
    </dgm:pt>
    <dgm:pt modelId="{A2373CE8-43CC-4EE9-8A7F-A0C9297CC461}" type="pres">
      <dgm:prSet presAssocID="{AD2BA0B0-F06C-4BEF-A351-A6DDB36F33D2}" presName="node" presStyleLbl="node1" presStyleIdx="6" presStyleCnt="8">
        <dgm:presLayoutVars>
          <dgm:bulletEnabled val="1"/>
        </dgm:presLayoutVars>
      </dgm:prSet>
      <dgm:spPr/>
    </dgm:pt>
    <dgm:pt modelId="{F5005AC7-C55B-47DD-A3CD-9BC1A4E20A92}" type="pres">
      <dgm:prSet presAssocID="{A0E2E99E-BEA8-4316-BD95-E41F63829B39}" presName="sibTrans" presStyleCnt="0"/>
      <dgm:spPr/>
    </dgm:pt>
    <dgm:pt modelId="{7C245E9C-5515-4123-8FA9-01F7F944259F}" type="pres">
      <dgm:prSet presAssocID="{92851ED6-2A86-41EC-BCDE-20A9435901B3}" presName="node" presStyleLbl="node1" presStyleIdx="7" presStyleCnt="8">
        <dgm:presLayoutVars>
          <dgm:bulletEnabled val="1"/>
        </dgm:presLayoutVars>
      </dgm:prSet>
      <dgm:spPr/>
    </dgm:pt>
  </dgm:ptLst>
  <dgm:cxnLst>
    <dgm:cxn modelId="{B5A82E08-1B32-44E2-AEC8-9D6DF01924E2}" srcId="{E3A60309-9F6C-4A87-B1B6-8E5F8467BB9B}" destId="{E9BB035A-9E38-45DA-A050-6350394A4CB0}" srcOrd="5" destOrd="0" parTransId="{22091503-AC0E-4EB5-8BEC-B3B9BE1AB950}" sibTransId="{9884052B-DFCD-4154-8F61-0053DE15807B}"/>
    <dgm:cxn modelId="{8DD55D0E-A7A8-4D31-9019-B790868DB4BB}" srcId="{E3A60309-9F6C-4A87-B1B6-8E5F8467BB9B}" destId="{AD2BA0B0-F06C-4BEF-A351-A6DDB36F33D2}" srcOrd="6" destOrd="0" parTransId="{ED57F09F-CB53-4272-860C-2217240018D8}" sibTransId="{A0E2E99E-BEA8-4316-BD95-E41F63829B39}"/>
    <dgm:cxn modelId="{9B938611-6002-44CA-A09E-64DA3D72C845}" srcId="{E3A60309-9F6C-4A87-B1B6-8E5F8467BB9B}" destId="{08E5FAE4-A1BA-49B4-8DBB-5EC0D94E68D2}" srcOrd="2" destOrd="0" parTransId="{C0928712-25EA-4C95-83B1-C2DD1BBA0072}" sibTransId="{22311CDE-7BE6-49CE-B80B-46C83B7D1562}"/>
    <dgm:cxn modelId="{124ABC12-E1F7-4C54-8E17-24467B95FD42}" type="presOf" srcId="{7CB0CF49-B2E6-4A4F-A598-7293190B4F52}" destId="{216EB0A7-462C-4F5A-8A5C-60B8817EBE03}" srcOrd="0" destOrd="0" presId="urn:microsoft.com/office/officeart/2005/8/layout/default"/>
    <dgm:cxn modelId="{D8B4521E-1BA6-4A9D-8936-6EBC4E10AB50}" srcId="{E3A60309-9F6C-4A87-B1B6-8E5F8467BB9B}" destId="{FB347CBC-7737-4FE9-83B0-FEAFB45EE4F4}" srcOrd="4" destOrd="0" parTransId="{77750F3F-917C-478E-A54C-3DEF70C3F96C}" sibTransId="{AC65FF1E-E2F7-4B77-A1E5-820AB7E58B49}"/>
    <dgm:cxn modelId="{36BE611F-9722-4943-9B0D-465E74E259AE}" srcId="{E3A60309-9F6C-4A87-B1B6-8E5F8467BB9B}" destId="{A33EE876-5D5F-407B-8BF8-3B2F55989070}" srcOrd="0" destOrd="0" parTransId="{EC9ABFC0-0748-4A51-9DC4-4E9552593ADF}" sibTransId="{8D8EF203-9450-44C6-8C70-9D8535D58A01}"/>
    <dgm:cxn modelId="{0D3E274F-952E-4E92-823E-3A04523AE733}" type="presOf" srcId="{FB347CBC-7737-4FE9-83B0-FEAFB45EE4F4}" destId="{C9DC791F-2A31-4894-ADEE-F7D0C7AB71F8}" srcOrd="0" destOrd="0" presId="urn:microsoft.com/office/officeart/2005/8/layout/default"/>
    <dgm:cxn modelId="{B6AAB559-5426-4A11-B545-5CBC66920B3F}" srcId="{E3A60309-9F6C-4A87-B1B6-8E5F8467BB9B}" destId="{92851ED6-2A86-41EC-BCDE-20A9435901B3}" srcOrd="7" destOrd="0" parTransId="{31ED93E7-E0BA-40F2-BCB4-9B01DD59E973}" sibTransId="{405B64A3-A463-4CB1-9EC6-12417CF89BD2}"/>
    <dgm:cxn modelId="{336F4483-F29C-4C51-A8A6-61D6000B918E}" type="presOf" srcId="{C549C823-C689-4D0B-AB63-42B8E1082329}" destId="{B134E4B0-53E1-4155-B894-44D937314511}" srcOrd="0" destOrd="0" presId="urn:microsoft.com/office/officeart/2005/8/layout/default"/>
    <dgm:cxn modelId="{E103988B-1B7C-4F59-B7BD-120A6B9BAF85}" srcId="{E3A60309-9F6C-4A87-B1B6-8E5F8467BB9B}" destId="{C549C823-C689-4D0B-AB63-42B8E1082329}" srcOrd="1" destOrd="0" parTransId="{9BE6D709-6EE7-49E7-AD43-CB9566F91BFA}" sibTransId="{A2A706C7-CD0E-40D9-83D1-F0D11B8FA55F}"/>
    <dgm:cxn modelId="{AC267A94-1752-4959-9763-F16C26A39694}" srcId="{E3A60309-9F6C-4A87-B1B6-8E5F8467BB9B}" destId="{7CB0CF49-B2E6-4A4F-A598-7293190B4F52}" srcOrd="3" destOrd="0" parTransId="{D50D2E0A-EF7E-419C-BC09-90C96D79E6F7}" sibTransId="{2A69CBDD-AC71-4CD1-B496-8422618654DC}"/>
    <dgm:cxn modelId="{82488D98-17D5-4226-BE9C-13F52C3A14BD}" type="presOf" srcId="{E9BB035A-9E38-45DA-A050-6350394A4CB0}" destId="{A2CF88BE-708A-45CA-90CB-061E24BEA9AC}" srcOrd="0" destOrd="0" presId="urn:microsoft.com/office/officeart/2005/8/layout/default"/>
    <dgm:cxn modelId="{3CD1C39F-93D9-4140-BAA2-CF72849E132F}" type="presOf" srcId="{08E5FAE4-A1BA-49B4-8DBB-5EC0D94E68D2}" destId="{60984A46-5F4C-4A1A-BF05-0147DB334159}" srcOrd="0" destOrd="0" presId="urn:microsoft.com/office/officeart/2005/8/layout/default"/>
    <dgm:cxn modelId="{CA91CDA9-C18D-4A7A-8EB4-42638CE5271D}" type="presOf" srcId="{A33EE876-5D5F-407B-8BF8-3B2F55989070}" destId="{F64B5E78-3FFE-4EE2-B2CD-43412781D52A}" srcOrd="0" destOrd="0" presId="urn:microsoft.com/office/officeart/2005/8/layout/default"/>
    <dgm:cxn modelId="{915AE6AA-75B0-40DE-88C2-38E1740948F9}" type="presOf" srcId="{AD2BA0B0-F06C-4BEF-A351-A6DDB36F33D2}" destId="{A2373CE8-43CC-4EE9-8A7F-A0C9297CC461}" srcOrd="0" destOrd="0" presId="urn:microsoft.com/office/officeart/2005/8/layout/default"/>
    <dgm:cxn modelId="{2BD1A0B3-67E7-4515-A7DD-B7B53C2CE827}" type="presOf" srcId="{92851ED6-2A86-41EC-BCDE-20A9435901B3}" destId="{7C245E9C-5515-4123-8FA9-01F7F944259F}" srcOrd="0" destOrd="0" presId="urn:microsoft.com/office/officeart/2005/8/layout/default"/>
    <dgm:cxn modelId="{6CD187D6-5D43-4E22-8B9D-C8385552B049}" type="presOf" srcId="{E3A60309-9F6C-4A87-B1B6-8E5F8467BB9B}" destId="{17999061-E227-4E62-96AB-6595330A00F4}" srcOrd="0" destOrd="0" presId="urn:microsoft.com/office/officeart/2005/8/layout/default"/>
    <dgm:cxn modelId="{76A4D52F-DB4E-4367-A36F-66CB822F8E8C}" type="presParOf" srcId="{17999061-E227-4E62-96AB-6595330A00F4}" destId="{F64B5E78-3FFE-4EE2-B2CD-43412781D52A}" srcOrd="0" destOrd="0" presId="urn:microsoft.com/office/officeart/2005/8/layout/default"/>
    <dgm:cxn modelId="{83DAF3A8-8175-4F8E-854E-78822E7260C3}" type="presParOf" srcId="{17999061-E227-4E62-96AB-6595330A00F4}" destId="{30D5E83F-F136-43B4-B9B0-64D007A56007}" srcOrd="1" destOrd="0" presId="urn:microsoft.com/office/officeart/2005/8/layout/default"/>
    <dgm:cxn modelId="{A0F35A1B-6089-4F82-9F2E-7586897DE36F}" type="presParOf" srcId="{17999061-E227-4E62-96AB-6595330A00F4}" destId="{B134E4B0-53E1-4155-B894-44D937314511}" srcOrd="2" destOrd="0" presId="urn:microsoft.com/office/officeart/2005/8/layout/default"/>
    <dgm:cxn modelId="{C3828167-022B-429E-ADD4-FFE2D01CC859}" type="presParOf" srcId="{17999061-E227-4E62-96AB-6595330A00F4}" destId="{01D70C23-DB01-4160-9739-86E178D9E468}" srcOrd="3" destOrd="0" presId="urn:microsoft.com/office/officeart/2005/8/layout/default"/>
    <dgm:cxn modelId="{B6DAD6F2-9CEA-4657-A8F1-02BD4753A8B0}" type="presParOf" srcId="{17999061-E227-4E62-96AB-6595330A00F4}" destId="{60984A46-5F4C-4A1A-BF05-0147DB334159}" srcOrd="4" destOrd="0" presId="urn:microsoft.com/office/officeart/2005/8/layout/default"/>
    <dgm:cxn modelId="{02246C75-F311-4B4B-A8F6-F3427A620F9A}" type="presParOf" srcId="{17999061-E227-4E62-96AB-6595330A00F4}" destId="{D7FA1A61-67EC-4036-9344-22B8B909A9EF}" srcOrd="5" destOrd="0" presId="urn:microsoft.com/office/officeart/2005/8/layout/default"/>
    <dgm:cxn modelId="{56EC242D-DF1B-410E-9C4C-CE487BE20733}" type="presParOf" srcId="{17999061-E227-4E62-96AB-6595330A00F4}" destId="{216EB0A7-462C-4F5A-8A5C-60B8817EBE03}" srcOrd="6" destOrd="0" presId="urn:microsoft.com/office/officeart/2005/8/layout/default"/>
    <dgm:cxn modelId="{22AD494B-5AD9-4FE8-A80B-1974EF547B99}" type="presParOf" srcId="{17999061-E227-4E62-96AB-6595330A00F4}" destId="{B554CD17-DB5E-4424-B825-EA5DC8C62C66}" srcOrd="7" destOrd="0" presId="urn:microsoft.com/office/officeart/2005/8/layout/default"/>
    <dgm:cxn modelId="{165D8B7B-BAB0-447A-B1D6-05488A58F852}" type="presParOf" srcId="{17999061-E227-4E62-96AB-6595330A00F4}" destId="{C9DC791F-2A31-4894-ADEE-F7D0C7AB71F8}" srcOrd="8" destOrd="0" presId="urn:microsoft.com/office/officeart/2005/8/layout/default"/>
    <dgm:cxn modelId="{2AFEFCB1-E613-4A23-ACE4-BBD372D71672}" type="presParOf" srcId="{17999061-E227-4E62-96AB-6595330A00F4}" destId="{792F6DB4-E28C-488F-BC32-A19348306E4F}" srcOrd="9" destOrd="0" presId="urn:microsoft.com/office/officeart/2005/8/layout/default"/>
    <dgm:cxn modelId="{43942B34-59CB-4A79-A2AF-35F1A0C31BCC}" type="presParOf" srcId="{17999061-E227-4E62-96AB-6595330A00F4}" destId="{A2CF88BE-708A-45CA-90CB-061E24BEA9AC}" srcOrd="10" destOrd="0" presId="urn:microsoft.com/office/officeart/2005/8/layout/default"/>
    <dgm:cxn modelId="{65FAC5C4-8F8F-465C-97FA-9B4D7BFD8846}" type="presParOf" srcId="{17999061-E227-4E62-96AB-6595330A00F4}" destId="{479A9146-034A-4A96-ADEB-7F98D5ED72A7}" srcOrd="11" destOrd="0" presId="urn:microsoft.com/office/officeart/2005/8/layout/default"/>
    <dgm:cxn modelId="{55FA85C9-5293-46EB-BEE4-F15BA3FEFB66}" type="presParOf" srcId="{17999061-E227-4E62-96AB-6595330A00F4}" destId="{A2373CE8-43CC-4EE9-8A7F-A0C9297CC461}" srcOrd="12" destOrd="0" presId="urn:microsoft.com/office/officeart/2005/8/layout/default"/>
    <dgm:cxn modelId="{E9A4057E-4223-4B54-80AA-92A3F78D5426}" type="presParOf" srcId="{17999061-E227-4E62-96AB-6595330A00F4}" destId="{F5005AC7-C55B-47DD-A3CD-9BC1A4E20A92}" srcOrd="13" destOrd="0" presId="urn:microsoft.com/office/officeart/2005/8/layout/default"/>
    <dgm:cxn modelId="{21C98B81-40FC-4373-8F49-5BB6CC0B8F9D}" type="presParOf" srcId="{17999061-E227-4E62-96AB-6595330A00F4}" destId="{7C245E9C-5515-4123-8FA9-01F7F944259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B5E78-3FFE-4EE2-B2CD-43412781D52A}">
      <dsp:nvSpPr>
        <dsp:cNvPr id="0" name=""/>
        <dsp:cNvSpPr/>
      </dsp:nvSpPr>
      <dsp:spPr>
        <a:xfrm>
          <a:off x="3201" y="445489"/>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People have an improved experience of integration of primary and community-based services</a:t>
          </a:r>
          <a:endParaRPr lang="en-US" sz="1600" kern="1200" dirty="0">
            <a:solidFill>
              <a:schemeClr val="tx1"/>
            </a:solidFill>
          </a:endParaRPr>
        </a:p>
      </dsp:txBody>
      <dsp:txXfrm>
        <a:off x="3201" y="445489"/>
        <a:ext cx="2539866" cy="1523919"/>
      </dsp:txXfrm>
    </dsp:sp>
    <dsp:sp modelId="{B134E4B0-53E1-4155-B894-44D937314511}">
      <dsp:nvSpPr>
        <dsp:cNvPr id="0" name=""/>
        <dsp:cNvSpPr/>
      </dsp:nvSpPr>
      <dsp:spPr>
        <a:xfrm>
          <a:off x="2797054" y="445489"/>
          <a:ext cx="2539866" cy="1523919"/>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Reduction in appointments as individuals are making more use of community- based services</a:t>
          </a:r>
          <a:endParaRPr lang="en-US" sz="1600" kern="1200" dirty="0">
            <a:solidFill>
              <a:schemeClr val="tx1"/>
            </a:solidFill>
          </a:endParaRPr>
        </a:p>
      </dsp:txBody>
      <dsp:txXfrm>
        <a:off x="2797054" y="445489"/>
        <a:ext cx="2539866" cy="1523919"/>
      </dsp:txXfrm>
    </dsp:sp>
    <dsp:sp modelId="{60984A46-5F4C-4A1A-BF05-0147DB334159}">
      <dsp:nvSpPr>
        <dsp:cNvPr id="0" name=""/>
        <dsp:cNvSpPr/>
      </dsp:nvSpPr>
      <dsp:spPr>
        <a:xfrm>
          <a:off x="5590907" y="445489"/>
          <a:ext cx="2539866" cy="1523919"/>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There is a new understanding  and experience of Shared Decision making</a:t>
          </a:r>
          <a:endParaRPr lang="en-US" sz="1600" kern="1200" dirty="0">
            <a:solidFill>
              <a:schemeClr val="tx1"/>
            </a:solidFill>
          </a:endParaRPr>
        </a:p>
      </dsp:txBody>
      <dsp:txXfrm>
        <a:off x="5590907" y="445489"/>
        <a:ext cx="2539866" cy="1523919"/>
      </dsp:txXfrm>
    </dsp:sp>
    <dsp:sp modelId="{216EB0A7-462C-4F5A-8A5C-60B8817EBE03}">
      <dsp:nvSpPr>
        <dsp:cNvPr id="0" name=""/>
        <dsp:cNvSpPr/>
      </dsp:nvSpPr>
      <dsp:spPr>
        <a:xfrm>
          <a:off x="8384760" y="445489"/>
          <a:ext cx="2539866" cy="1523919"/>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GP’s have a new model of working </a:t>
          </a:r>
          <a:endParaRPr lang="en-US" sz="1600" kern="1200" dirty="0">
            <a:solidFill>
              <a:schemeClr val="tx1"/>
            </a:solidFill>
          </a:endParaRPr>
        </a:p>
      </dsp:txBody>
      <dsp:txXfrm>
        <a:off x="8384760" y="445489"/>
        <a:ext cx="2539866" cy="1523919"/>
      </dsp:txXfrm>
    </dsp:sp>
    <dsp:sp modelId="{C9DC791F-2A31-4894-ADEE-F7D0C7AB71F8}">
      <dsp:nvSpPr>
        <dsp:cNvPr id="0" name=""/>
        <dsp:cNvSpPr/>
      </dsp:nvSpPr>
      <dsp:spPr>
        <a:xfrm>
          <a:off x="3201" y="2223395"/>
          <a:ext cx="2539866" cy="1523919"/>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Community resources notice an increased  uptake of what they offer</a:t>
          </a:r>
          <a:endParaRPr lang="en-US" sz="1600" kern="1200" dirty="0">
            <a:solidFill>
              <a:schemeClr val="tx1"/>
            </a:solidFill>
          </a:endParaRPr>
        </a:p>
      </dsp:txBody>
      <dsp:txXfrm>
        <a:off x="3201" y="2223395"/>
        <a:ext cx="2539866" cy="1523919"/>
      </dsp:txXfrm>
    </dsp:sp>
    <dsp:sp modelId="{A2CF88BE-708A-45CA-90CB-061E24BEA9AC}">
      <dsp:nvSpPr>
        <dsp:cNvPr id="0" name=""/>
        <dsp:cNvSpPr/>
      </dsp:nvSpPr>
      <dsp:spPr>
        <a:xfrm>
          <a:off x="2797054" y="2223395"/>
          <a:ext cx="2539866" cy="1523919"/>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The Community  has more confidence to explore and establish their own self-reliant groups </a:t>
          </a:r>
          <a:endParaRPr lang="en-US" sz="1600" kern="1200" dirty="0">
            <a:solidFill>
              <a:schemeClr val="tx1"/>
            </a:solidFill>
          </a:endParaRPr>
        </a:p>
      </dsp:txBody>
      <dsp:txXfrm>
        <a:off x="2797054" y="2223395"/>
        <a:ext cx="2539866" cy="1523919"/>
      </dsp:txXfrm>
    </dsp:sp>
    <dsp:sp modelId="{A2373CE8-43CC-4EE9-8A7F-A0C9297CC461}">
      <dsp:nvSpPr>
        <dsp:cNvPr id="0" name=""/>
        <dsp:cNvSpPr/>
      </dsp:nvSpPr>
      <dsp:spPr>
        <a:xfrm>
          <a:off x="5590907" y="2223395"/>
          <a:ext cx="2539866" cy="1523919"/>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There is more confidence in the use of participatory budgeting</a:t>
          </a:r>
          <a:endParaRPr lang="en-US" sz="1600" kern="1200" dirty="0">
            <a:solidFill>
              <a:schemeClr val="tx1"/>
            </a:solidFill>
          </a:endParaRPr>
        </a:p>
      </dsp:txBody>
      <dsp:txXfrm>
        <a:off x="5590907" y="2223395"/>
        <a:ext cx="2539866" cy="1523919"/>
      </dsp:txXfrm>
    </dsp:sp>
    <dsp:sp modelId="{7C245E9C-5515-4123-8FA9-01F7F944259F}">
      <dsp:nvSpPr>
        <dsp:cNvPr id="0" name=""/>
        <dsp:cNvSpPr/>
      </dsp:nvSpPr>
      <dsp:spPr>
        <a:xfrm>
          <a:off x="8384760" y="2223395"/>
          <a:ext cx="2539866" cy="152391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There are new relationships between primary care and the third sector and new opportunities to explore joint funding bids </a:t>
          </a:r>
          <a:endParaRPr lang="en-US" sz="1600" kern="1200" dirty="0">
            <a:solidFill>
              <a:schemeClr val="tx1"/>
            </a:solidFill>
          </a:endParaRPr>
        </a:p>
      </dsp:txBody>
      <dsp:txXfrm>
        <a:off x="8384760" y="2223395"/>
        <a:ext cx="2539866" cy="152391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0D9E-5140-A74A-0B99-68CBE06DE6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C3B7A8-8174-333A-10A3-38819A4D5A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9C01B3-8FE5-8971-0FC1-F0E8FE78A361}"/>
              </a:ext>
            </a:extLst>
          </p:cNvPr>
          <p:cNvSpPr>
            <a:spLocks noGrp="1"/>
          </p:cNvSpPr>
          <p:nvPr>
            <p:ph type="dt" sz="half" idx="10"/>
          </p:nvPr>
        </p:nvSpPr>
        <p:spPr/>
        <p:txBody>
          <a:bodyPr/>
          <a:lstStyle/>
          <a:p>
            <a:fld id="{358E3E20-0168-439D-8A3F-7C5222808522}" type="datetimeFigureOut">
              <a:rPr lang="en-GB" smtClean="0"/>
              <a:t>14/02/2023</a:t>
            </a:fld>
            <a:endParaRPr lang="en-GB"/>
          </a:p>
        </p:txBody>
      </p:sp>
      <p:sp>
        <p:nvSpPr>
          <p:cNvPr id="5" name="Footer Placeholder 4">
            <a:extLst>
              <a:ext uri="{FF2B5EF4-FFF2-40B4-BE49-F238E27FC236}">
                <a16:creationId xmlns:a16="http://schemas.microsoft.com/office/drawing/2014/main" id="{39950A6E-E4FD-E1F2-D948-4D56D6251E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C44067-56AE-C7AE-6C0F-A0AD157962FE}"/>
              </a:ext>
            </a:extLst>
          </p:cNvPr>
          <p:cNvSpPr>
            <a:spLocks noGrp="1"/>
          </p:cNvSpPr>
          <p:nvPr>
            <p:ph type="sldNum" sz="quarter" idx="12"/>
          </p:nvPr>
        </p:nvSpPr>
        <p:spPr/>
        <p:txBody>
          <a:bodyPr/>
          <a:lstStyle/>
          <a:p>
            <a:fld id="{4E016102-BDE0-4D43-9A23-0E47ED193843}" type="slidenum">
              <a:rPr lang="en-GB" smtClean="0"/>
              <a:t>‹#›</a:t>
            </a:fld>
            <a:endParaRPr lang="en-GB"/>
          </a:p>
        </p:txBody>
      </p:sp>
    </p:spTree>
    <p:extLst>
      <p:ext uri="{BB962C8B-B14F-4D97-AF65-F5344CB8AC3E}">
        <p14:creationId xmlns:p14="http://schemas.microsoft.com/office/powerpoint/2010/main" val="3409003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5A41-FA82-17FD-251C-E54AB79E0A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30D5DD-F984-DB22-3B2E-7246796D84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FCECC8-8916-1886-7161-1A2D17698ABE}"/>
              </a:ext>
            </a:extLst>
          </p:cNvPr>
          <p:cNvSpPr>
            <a:spLocks noGrp="1"/>
          </p:cNvSpPr>
          <p:nvPr>
            <p:ph type="dt" sz="half" idx="10"/>
          </p:nvPr>
        </p:nvSpPr>
        <p:spPr/>
        <p:txBody>
          <a:bodyPr/>
          <a:lstStyle/>
          <a:p>
            <a:fld id="{358E3E20-0168-439D-8A3F-7C5222808522}" type="datetimeFigureOut">
              <a:rPr lang="en-GB" smtClean="0"/>
              <a:t>14/02/2023</a:t>
            </a:fld>
            <a:endParaRPr lang="en-GB"/>
          </a:p>
        </p:txBody>
      </p:sp>
      <p:sp>
        <p:nvSpPr>
          <p:cNvPr id="5" name="Footer Placeholder 4">
            <a:extLst>
              <a:ext uri="{FF2B5EF4-FFF2-40B4-BE49-F238E27FC236}">
                <a16:creationId xmlns:a16="http://schemas.microsoft.com/office/drawing/2014/main" id="{5ADEF010-1421-DC97-97C2-4F9366D73E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5972F2-B037-682B-7D94-0808DBDF8BE0}"/>
              </a:ext>
            </a:extLst>
          </p:cNvPr>
          <p:cNvSpPr>
            <a:spLocks noGrp="1"/>
          </p:cNvSpPr>
          <p:nvPr>
            <p:ph type="sldNum" sz="quarter" idx="12"/>
          </p:nvPr>
        </p:nvSpPr>
        <p:spPr/>
        <p:txBody>
          <a:bodyPr/>
          <a:lstStyle/>
          <a:p>
            <a:fld id="{4E016102-BDE0-4D43-9A23-0E47ED193843}" type="slidenum">
              <a:rPr lang="en-GB" smtClean="0"/>
              <a:t>‹#›</a:t>
            </a:fld>
            <a:endParaRPr lang="en-GB"/>
          </a:p>
        </p:txBody>
      </p:sp>
    </p:spTree>
    <p:extLst>
      <p:ext uri="{BB962C8B-B14F-4D97-AF65-F5344CB8AC3E}">
        <p14:creationId xmlns:p14="http://schemas.microsoft.com/office/powerpoint/2010/main" val="3393705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0B28FB-B7A3-904C-088A-09AC67843C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586DEC-D66C-C4A9-0329-8D3FF4528F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9DB9FD-EB67-A7C2-FF11-789DAC16E66F}"/>
              </a:ext>
            </a:extLst>
          </p:cNvPr>
          <p:cNvSpPr>
            <a:spLocks noGrp="1"/>
          </p:cNvSpPr>
          <p:nvPr>
            <p:ph type="dt" sz="half" idx="10"/>
          </p:nvPr>
        </p:nvSpPr>
        <p:spPr/>
        <p:txBody>
          <a:bodyPr/>
          <a:lstStyle/>
          <a:p>
            <a:fld id="{358E3E20-0168-439D-8A3F-7C5222808522}" type="datetimeFigureOut">
              <a:rPr lang="en-GB" smtClean="0"/>
              <a:t>14/02/2023</a:t>
            </a:fld>
            <a:endParaRPr lang="en-GB"/>
          </a:p>
        </p:txBody>
      </p:sp>
      <p:sp>
        <p:nvSpPr>
          <p:cNvPr id="5" name="Footer Placeholder 4">
            <a:extLst>
              <a:ext uri="{FF2B5EF4-FFF2-40B4-BE49-F238E27FC236}">
                <a16:creationId xmlns:a16="http://schemas.microsoft.com/office/drawing/2014/main" id="{1CE6BE96-ED1E-F966-5FE9-F68B761186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ECEBD1-2BD5-C7A7-8A8D-4738478FF1FE}"/>
              </a:ext>
            </a:extLst>
          </p:cNvPr>
          <p:cNvSpPr>
            <a:spLocks noGrp="1"/>
          </p:cNvSpPr>
          <p:nvPr>
            <p:ph type="sldNum" sz="quarter" idx="12"/>
          </p:nvPr>
        </p:nvSpPr>
        <p:spPr/>
        <p:txBody>
          <a:bodyPr/>
          <a:lstStyle/>
          <a:p>
            <a:fld id="{4E016102-BDE0-4D43-9A23-0E47ED193843}" type="slidenum">
              <a:rPr lang="en-GB" smtClean="0"/>
              <a:t>‹#›</a:t>
            </a:fld>
            <a:endParaRPr lang="en-GB"/>
          </a:p>
        </p:txBody>
      </p:sp>
    </p:spTree>
    <p:extLst>
      <p:ext uri="{BB962C8B-B14F-4D97-AF65-F5344CB8AC3E}">
        <p14:creationId xmlns:p14="http://schemas.microsoft.com/office/powerpoint/2010/main" val="1666508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D2F8-B6E4-E6A5-1817-30CB02F8EE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E3BC5F-5BC5-2B31-9EA9-22704C2CF9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34CA7E-A402-7D98-4FE3-75A7AF646FCE}"/>
              </a:ext>
            </a:extLst>
          </p:cNvPr>
          <p:cNvSpPr>
            <a:spLocks noGrp="1"/>
          </p:cNvSpPr>
          <p:nvPr>
            <p:ph type="dt" sz="half" idx="10"/>
          </p:nvPr>
        </p:nvSpPr>
        <p:spPr/>
        <p:txBody>
          <a:bodyPr/>
          <a:lstStyle/>
          <a:p>
            <a:fld id="{358E3E20-0168-439D-8A3F-7C5222808522}" type="datetimeFigureOut">
              <a:rPr lang="en-GB" smtClean="0"/>
              <a:t>14/02/2023</a:t>
            </a:fld>
            <a:endParaRPr lang="en-GB"/>
          </a:p>
        </p:txBody>
      </p:sp>
      <p:sp>
        <p:nvSpPr>
          <p:cNvPr id="5" name="Footer Placeholder 4">
            <a:extLst>
              <a:ext uri="{FF2B5EF4-FFF2-40B4-BE49-F238E27FC236}">
                <a16:creationId xmlns:a16="http://schemas.microsoft.com/office/drawing/2014/main" id="{AC35C37C-75B8-3F72-B727-1D33FA6EE6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2AD09F-DE16-F567-94F8-1EA9584266EA}"/>
              </a:ext>
            </a:extLst>
          </p:cNvPr>
          <p:cNvSpPr>
            <a:spLocks noGrp="1"/>
          </p:cNvSpPr>
          <p:nvPr>
            <p:ph type="sldNum" sz="quarter" idx="12"/>
          </p:nvPr>
        </p:nvSpPr>
        <p:spPr/>
        <p:txBody>
          <a:bodyPr/>
          <a:lstStyle/>
          <a:p>
            <a:fld id="{4E016102-BDE0-4D43-9A23-0E47ED193843}" type="slidenum">
              <a:rPr lang="en-GB" smtClean="0"/>
              <a:t>‹#›</a:t>
            </a:fld>
            <a:endParaRPr lang="en-GB"/>
          </a:p>
        </p:txBody>
      </p:sp>
    </p:spTree>
    <p:extLst>
      <p:ext uri="{BB962C8B-B14F-4D97-AF65-F5344CB8AC3E}">
        <p14:creationId xmlns:p14="http://schemas.microsoft.com/office/powerpoint/2010/main" val="2182699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958C-514C-C5A1-D63B-7B4508299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1977AC-8B37-5E8C-3976-DF792565D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059548-E5AB-A379-D617-3747F139E2A7}"/>
              </a:ext>
            </a:extLst>
          </p:cNvPr>
          <p:cNvSpPr>
            <a:spLocks noGrp="1"/>
          </p:cNvSpPr>
          <p:nvPr>
            <p:ph type="dt" sz="half" idx="10"/>
          </p:nvPr>
        </p:nvSpPr>
        <p:spPr/>
        <p:txBody>
          <a:bodyPr/>
          <a:lstStyle/>
          <a:p>
            <a:fld id="{358E3E20-0168-439D-8A3F-7C5222808522}" type="datetimeFigureOut">
              <a:rPr lang="en-GB" smtClean="0"/>
              <a:t>14/02/2023</a:t>
            </a:fld>
            <a:endParaRPr lang="en-GB"/>
          </a:p>
        </p:txBody>
      </p:sp>
      <p:sp>
        <p:nvSpPr>
          <p:cNvPr id="5" name="Footer Placeholder 4">
            <a:extLst>
              <a:ext uri="{FF2B5EF4-FFF2-40B4-BE49-F238E27FC236}">
                <a16:creationId xmlns:a16="http://schemas.microsoft.com/office/drawing/2014/main" id="{55F63311-9AA5-E688-ACE5-87EB131438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98D43-7C34-4CB3-CA2C-784822F5A5DD}"/>
              </a:ext>
            </a:extLst>
          </p:cNvPr>
          <p:cNvSpPr>
            <a:spLocks noGrp="1"/>
          </p:cNvSpPr>
          <p:nvPr>
            <p:ph type="sldNum" sz="quarter" idx="12"/>
          </p:nvPr>
        </p:nvSpPr>
        <p:spPr/>
        <p:txBody>
          <a:bodyPr/>
          <a:lstStyle/>
          <a:p>
            <a:fld id="{4E016102-BDE0-4D43-9A23-0E47ED193843}" type="slidenum">
              <a:rPr lang="en-GB" smtClean="0"/>
              <a:t>‹#›</a:t>
            </a:fld>
            <a:endParaRPr lang="en-GB"/>
          </a:p>
        </p:txBody>
      </p:sp>
    </p:spTree>
    <p:extLst>
      <p:ext uri="{BB962C8B-B14F-4D97-AF65-F5344CB8AC3E}">
        <p14:creationId xmlns:p14="http://schemas.microsoft.com/office/powerpoint/2010/main" val="2549336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AEAFC-4707-98B8-9DF1-30B6B939A1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BF9927-A5DF-70DD-E332-A324CAC61F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811FD5-0DBD-5CF0-BB1F-65B91C6157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2AABA2-8167-7A5A-3537-1F30AF7BD555}"/>
              </a:ext>
            </a:extLst>
          </p:cNvPr>
          <p:cNvSpPr>
            <a:spLocks noGrp="1"/>
          </p:cNvSpPr>
          <p:nvPr>
            <p:ph type="dt" sz="half" idx="10"/>
          </p:nvPr>
        </p:nvSpPr>
        <p:spPr/>
        <p:txBody>
          <a:bodyPr/>
          <a:lstStyle/>
          <a:p>
            <a:fld id="{358E3E20-0168-439D-8A3F-7C5222808522}" type="datetimeFigureOut">
              <a:rPr lang="en-GB" smtClean="0"/>
              <a:t>14/02/2023</a:t>
            </a:fld>
            <a:endParaRPr lang="en-GB"/>
          </a:p>
        </p:txBody>
      </p:sp>
      <p:sp>
        <p:nvSpPr>
          <p:cNvPr id="6" name="Footer Placeholder 5">
            <a:extLst>
              <a:ext uri="{FF2B5EF4-FFF2-40B4-BE49-F238E27FC236}">
                <a16:creationId xmlns:a16="http://schemas.microsoft.com/office/drawing/2014/main" id="{C84F52EF-69D2-7C05-C70A-425D9BB1AE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20DE1A-7956-A561-B92A-3A128080250C}"/>
              </a:ext>
            </a:extLst>
          </p:cNvPr>
          <p:cNvSpPr>
            <a:spLocks noGrp="1"/>
          </p:cNvSpPr>
          <p:nvPr>
            <p:ph type="sldNum" sz="quarter" idx="12"/>
          </p:nvPr>
        </p:nvSpPr>
        <p:spPr/>
        <p:txBody>
          <a:bodyPr/>
          <a:lstStyle/>
          <a:p>
            <a:fld id="{4E016102-BDE0-4D43-9A23-0E47ED193843}" type="slidenum">
              <a:rPr lang="en-GB" smtClean="0"/>
              <a:t>‹#›</a:t>
            </a:fld>
            <a:endParaRPr lang="en-GB"/>
          </a:p>
        </p:txBody>
      </p:sp>
    </p:spTree>
    <p:extLst>
      <p:ext uri="{BB962C8B-B14F-4D97-AF65-F5344CB8AC3E}">
        <p14:creationId xmlns:p14="http://schemas.microsoft.com/office/powerpoint/2010/main" val="88960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D126-331D-9372-4521-FCF7D03C40C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4AE0EC-909A-6247-5D4D-99758D1370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F6940E-318C-5E11-D37C-CDEFCC7B65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032DB4-BFCA-6363-F8A3-7587A2E798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433566-2963-E355-E0C0-E5919AC8E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15FAE08-DFF4-B0B5-329A-78A81F723FD2}"/>
              </a:ext>
            </a:extLst>
          </p:cNvPr>
          <p:cNvSpPr>
            <a:spLocks noGrp="1"/>
          </p:cNvSpPr>
          <p:nvPr>
            <p:ph type="dt" sz="half" idx="10"/>
          </p:nvPr>
        </p:nvSpPr>
        <p:spPr/>
        <p:txBody>
          <a:bodyPr/>
          <a:lstStyle/>
          <a:p>
            <a:fld id="{358E3E20-0168-439D-8A3F-7C5222808522}" type="datetimeFigureOut">
              <a:rPr lang="en-GB" smtClean="0"/>
              <a:t>14/02/2023</a:t>
            </a:fld>
            <a:endParaRPr lang="en-GB"/>
          </a:p>
        </p:txBody>
      </p:sp>
      <p:sp>
        <p:nvSpPr>
          <p:cNvPr id="8" name="Footer Placeholder 7">
            <a:extLst>
              <a:ext uri="{FF2B5EF4-FFF2-40B4-BE49-F238E27FC236}">
                <a16:creationId xmlns:a16="http://schemas.microsoft.com/office/drawing/2014/main" id="{8344EB35-F562-2F7A-7C9E-34ADAEF35B4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E5CECD5-6C39-AE9B-8EAE-C5BDD262ACAA}"/>
              </a:ext>
            </a:extLst>
          </p:cNvPr>
          <p:cNvSpPr>
            <a:spLocks noGrp="1"/>
          </p:cNvSpPr>
          <p:nvPr>
            <p:ph type="sldNum" sz="quarter" idx="12"/>
          </p:nvPr>
        </p:nvSpPr>
        <p:spPr/>
        <p:txBody>
          <a:bodyPr/>
          <a:lstStyle/>
          <a:p>
            <a:fld id="{4E016102-BDE0-4D43-9A23-0E47ED193843}" type="slidenum">
              <a:rPr lang="en-GB" smtClean="0"/>
              <a:t>‹#›</a:t>
            </a:fld>
            <a:endParaRPr lang="en-GB"/>
          </a:p>
        </p:txBody>
      </p:sp>
    </p:spTree>
    <p:extLst>
      <p:ext uri="{BB962C8B-B14F-4D97-AF65-F5344CB8AC3E}">
        <p14:creationId xmlns:p14="http://schemas.microsoft.com/office/powerpoint/2010/main" val="69340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9F1AC-5A20-BD24-C25E-F1FD41C2F6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401D3B-D3F0-0F35-8162-B192CF07F906}"/>
              </a:ext>
            </a:extLst>
          </p:cNvPr>
          <p:cNvSpPr>
            <a:spLocks noGrp="1"/>
          </p:cNvSpPr>
          <p:nvPr>
            <p:ph type="dt" sz="half" idx="10"/>
          </p:nvPr>
        </p:nvSpPr>
        <p:spPr/>
        <p:txBody>
          <a:bodyPr/>
          <a:lstStyle/>
          <a:p>
            <a:fld id="{358E3E20-0168-439D-8A3F-7C5222808522}" type="datetimeFigureOut">
              <a:rPr lang="en-GB" smtClean="0"/>
              <a:t>14/02/2023</a:t>
            </a:fld>
            <a:endParaRPr lang="en-GB"/>
          </a:p>
        </p:txBody>
      </p:sp>
      <p:sp>
        <p:nvSpPr>
          <p:cNvPr id="4" name="Footer Placeholder 3">
            <a:extLst>
              <a:ext uri="{FF2B5EF4-FFF2-40B4-BE49-F238E27FC236}">
                <a16:creationId xmlns:a16="http://schemas.microsoft.com/office/drawing/2014/main" id="{52B40AFF-F78D-E124-C53A-AFA5E3E6293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E29271-AC0A-99DA-B52E-70C30FCC499C}"/>
              </a:ext>
            </a:extLst>
          </p:cNvPr>
          <p:cNvSpPr>
            <a:spLocks noGrp="1"/>
          </p:cNvSpPr>
          <p:nvPr>
            <p:ph type="sldNum" sz="quarter" idx="12"/>
          </p:nvPr>
        </p:nvSpPr>
        <p:spPr/>
        <p:txBody>
          <a:bodyPr/>
          <a:lstStyle/>
          <a:p>
            <a:fld id="{4E016102-BDE0-4D43-9A23-0E47ED193843}" type="slidenum">
              <a:rPr lang="en-GB" smtClean="0"/>
              <a:t>‹#›</a:t>
            </a:fld>
            <a:endParaRPr lang="en-GB"/>
          </a:p>
        </p:txBody>
      </p:sp>
    </p:spTree>
    <p:extLst>
      <p:ext uri="{BB962C8B-B14F-4D97-AF65-F5344CB8AC3E}">
        <p14:creationId xmlns:p14="http://schemas.microsoft.com/office/powerpoint/2010/main" val="53349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A9A05-6D4E-7FE1-59FA-E32FD5AA9E26}"/>
              </a:ext>
            </a:extLst>
          </p:cNvPr>
          <p:cNvSpPr>
            <a:spLocks noGrp="1"/>
          </p:cNvSpPr>
          <p:nvPr>
            <p:ph type="dt" sz="half" idx="10"/>
          </p:nvPr>
        </p:nvSpPr>
        <p:spPr/>
        <p:txBody>
          <a:bodyPr/>
          <a:lstStyle/>
          <a:p>
            <a:fld id="{358E3E20-0168-439D-8A3F-7C5222808522}" type="datetimeFigureOut">
              <a:rPr lang="en-GB" smtClean="0"/>
              <a:t>14/02/2023</a:t>
            </a:fld>
            <a:endParaRPr lang="en-GB"/>
          </a:p>
        </p:txBody>
      </p:sp>
      <p:sp>
        <p:nvSpPr>
          <p:cNvPr id="3" name="Footer Placeholder 2">
            <a:extLst>
              <a:ext uri="{FF2B5EF4-FFF2-40B4-BE49-F238E27FC236}">
                <a16:creationId xmlns:a16="http://schemas.microsoft.com/office/drawing/2014/main" id="{72FC964F-6995-F297-67E8-B19BA4361C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0EA6BCB-9386-40B1-9242-B55648D23C4B}"/>
              </a:ext>
            </a:extLst>
          </p:cNvPr>
          <p:cNvSpPr>
            <a:spLocks noGrp="1"/>
          </p:cNvSpPr>
          <p:nvPr>
            <p:ph type="sldNum" sz="quarter" idx="12"/>
          </p:nvPr>
        </p:nvSpPr>
        <p:spPr/>
        <p:txBody>
          <a:bodyPr/>
          <a:lstStyle/>
          <a:p>
            <a:fld id="{4E016102-BDE0-4D43-9A23-0E47ED193843}" type="slidenum">
              <a:rPr lang="en-GB" smtClean="0"/>
              <a:t>‹#›</a:t>
            </a:fld>
            <a:endParaRPr lang="en-GB"/>
          </a:p>
        </p:txBody>
      </p:sp>
    </p:spTree>
    <p:extLst>
      <p:ext uri="{BB962C8B-B14F-4D97-AF65-F5344CB8AC3E}">
        <p14:creationId xmlns:p14="http://schemas.microsoft.com/office/powerpoint/2010/main" val="267260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F31A-01B3-C395-0844-82E9828DD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201E4C-BEB7-0CF7-A163-63F2136C43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58F500-3191-0D55-B489-630BFBD52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CDC16-1FEF-8446-5AEF-7F1AA736BDA1}"/>
              </a:ext>
            </a:extLst>
          </p:cNvPr>
          <p:cNvSpPr>
            <a:spLocks noGrp="1"/>
          </p:cNvSpPr>
          <p:nvPr>
            <p:ph type="dt" sz="half" idx="10"/>
          </p:nvPr>
        </p:nvSpPr>
        <p:spPr/>
        <p:txBody>
          <a:bodyPr/>
          <a:lstStyle/>
          <a:p>
            <a:fld id="{358E3E20-0168-439D-8A3F-7C5222808522}" type="datetimeFigureOut">
              <a:rPr lang="en-GB" smtClean="0"/>
              <a:t>14/02/2023</a:t>
            </a:fld>
            <a:endParaRPr lang="en-GB"/>
          </a:p>
        </p:txBody>
      </p:sp>
      <p:sp>
        <p:nvSpPr>
          <p:cNvPr id="6" name="Footer Placeholder 5">
            <a:extLst>
              <a:ext uri="{FF2B5EF4-FFF2-40B4-BE49-F238E27FC236}">
                <a16:creationId xmlns:a16="http://schemas.microsoft.com/office/drawing/2014/main" id="{7AB445DA-9CB5-F6DA-F88F-5CA7B52D11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FF3580-4126-CF15-D9D3-B00CA27AFBD2}"/>
              </a:ext>
            </a:extLst>
          </p:cNvPr>
          <p:cNvSpPr>
            <a:spLocks noGrp="1"/>
          </p:cNvSpPr>
          <p:nvPr>
            <p:ph type="sldNum" sz="quarter" idx="12"/>
          </p:nvPr>
        </p:nvSpPr>
        <p:spPr/>
        <p:txBody>
          <a:bodyPr/>
          <a:lstStyle/>
          <a:p>
            <a:fld id="{4E016102-BDE0-4D43-9A23-0E47ED193843}" type="slidenum">
              <a:rPr lang="en-GB" smtClean="0"/>
              <a:t>‹#›</a:t>
            </a:fld>
            <a:endParaRPr lang="en-GB"/>
          </a:p>
        </p:txBody>
      </p:sp>
    </p:spTree>
    <p:extLst>
      <p:ext uri="{BB962C8B-B14F-4D97-AF65-F5344CB8AC3E}">
        <p14:creationId xmlns:p14="http://schemas.microsoft.com/office/powerpoint/2010/main" val="8585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33E1B-DCDB-767A-9CAA-26FFD9E27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02E8E8-2D1B-BEFF-35B3-2B6497496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E4BCE3-DC37-7870-645A-3D2E6E589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1E0585-8299-1703-25A9-7CEE8299AC01}"/>
              </a:ext>
            </a:extLst>
          </p:cNvPr>
          <p:cNvSpPr>
            <a:spLocks noGrp="1"/>
          </p:cNvSpPr>
          <p:nvPr>
            <p:ph type="dt" sz="half" idx="10"/>
          </p:nvPr>
        </p:nvSpPr>
        <p:spPr/>
        <p:txBody>
          <a:bodyPr/>
          <a:lstStyle/>
          <a:p>
            <a:fld id="{358E3E20-0168-439D-8A3F-7C5222808522}" type="datetimeFigureOut">
              <a:rPr lang="en-GB" smtClean="0"/>
              <a:t>14/02/2023</a:t>
            </a:fld>
            <a:endParaRPr lang="en-GB"/>
          </a:p>
        </p:txBody>
      </p:sp>
      <p:sp>
        <p:nvSpPr>
          <p:cNvPr id="6" name="Footer Placeholder 5">
            <a:extLst>
              <a:ext uri="{FF2B5EF4-FFF2-40B4-BE49-F238E27FC236}">
                <a16:creationId xmlns:a16="http://schemas.microsoft.com/office/drawing/2014/main" id="{B3CD58CA-8A05-D6B6-8A84-5BE0959EF3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1F5CDC-34AE-778A-74F3-5DDDC66505C8}"/>
              </a:ext>
            </a:extLst>
          </p:cNvPr>
          <p:cNvSpPr>
            <a:spLocks noGrp="1"/>
          </p:cNvSpPr>
          <p:nvPr>
            <p:ph type="sldNum" sz="quarter" idx="12"/>
          </p:nvPr>
        </p:nvSpPr>
        <p:spPr/>
        <p:txBody>
          <a:bodyPr/>
          <a:lstStyle/>
          <a:p>
            <a:fld id="{4E016102-BDE0-4D43-9A23-0E47ED193843}" type="slidenum">
              <a:rPr lang="en-GB" smtClean="0"/>
              <a:t>‹#›</a:t>
            </a:fld>
            <a:endParaRPr lang="en-GB"/>
          </a:p>
        </p:txBody>
      </p:sp>
    </p:spTree>
    <p:extLst>
      <p:ext uri="{BB962C8B-B14F-4D97-AF65-F5344CB8AC3E}">
        <p14:creationId xmlns:p14="http://schemas.microsoft.com/office/powerpoint/2010/main" val="3935245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578F8-0FD3-1578-998A-AD41EF2FA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1BFDDE-B9C0-A20D-707B-5587DA54A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99D041-C227-7F26-DE39-28653B503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E3E20-0168-439D-8A3F-7C5222808522}" type="datetimeFigureOut">
              <a:rPr lang="en-GB" smtClean="0"/>
              <a:t>14/02/2023</a:t>
            </a:fld>
            <a:endParaRPr lang="en-GB"/>
          </a:p>
        </p:txBody>
      </p:sp>
      <p:sp>
        <p:nvSpPr>
          <p:cNvPr id="5" name="Footer Placeholder 4">
            <a:extLst>
              <a:ext uri="{FF2B5EF4-FFF2-40B4-BE49-F238E27FC236}">
                <a16:creationId xmlns:a16="http://schemas.microsoft.com/office/drawing/2014/main" id="{6742FD9D-9F5C-C4D1-6AD3-47F1331A7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D9B83B-7057-85D9-15A7-9BCAE4CAC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16102-BDE0-4D43-9A23-0E47ED193843}" type="slidenum">
              <a:rPr lang="en-GB" smtClean="0"/>
              <a:t>‹#›</a:t>
            </a:fld>
            <a:endParaRPr lang="en-GB"/>
          </a:p>
        </p:txBody>
      </p:sp>
    </p:spTree>
    <p:extLst>
      <p:ext uri="{BB962C8B-B14F-4D97-AF65-F5344CB8AC3E}">
        <p14:creationId xmlns:p14="http://schemas.microsoft.com/office/powerpoint/2010/main" val="4012704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cope-scotland.org/"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mailto:admin@cope-scotland.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Circle&#10;&#10;Description automatically generated with medium confidence">
            <a:extLst>
              <a:ext uri="{FF2B5EF4-FFF2-40B4-BE49-F238E27FC236}">
                <a16:creationId xmlns:a16="http://schemas.microsoft.com/office/drawing/2014/main" id="{E241783C-6B1E-C941-66C7-8DC13FE36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96888"/>
            <a:ext cx="2636838" cy="3073400"/>
          </a:xfrm>
          <a:prstGeom prst="rect">
            <a:avLst/>
          </a:prstGeom>
        </p:spPr>
      </p:pic>
      <p:pic>
        <p:nvPicPr>
          <p:cNvPr id="5" name="Picture 4" descr="Logo, company name&#10;&#10;Description automatically generated">
            <a:extLst>
              <a:ext uri="{FF2B5EF4-FFF2-40B4-BE49-F238E27FC236}">
                <a16:creationId xmlns:a16="http://schemas.microsoft.com/office/drawing/2014/main" id="{F391BB19-F832-97B1-D4E6-5CDD59A1D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40138"/>
            <a:ext cx="5607050" cy="2671763"/>
          </a:xfrm>
          <a:prstGeom prst="rect">
            <a:avLst/>
          </a:prstGeom>
        </p:spPr>
      </p:pic>
      <p:sp>
        <p:nvSpPr>
          <p:cNvPr id="2" name="Title 1">
            <a:extLst>
              <a:ext uri="{FF2B5EF4-FFF2-40B4-BE49-F238E27FC236}">
                <a16:creationId xmlns:a16="http://schemas.microsoft.com/office/drawing/2014/main" id="{58892A76-558F-CE68-28A8-78FE48EB1194}"/>
              </a:ext>
            </a:extLst>
          </p:cNvPr>
          <p:cNvSpPr>
            <a:spLocks noGrp="1"/>
          </p:cNvSpPr>
          <p:nvPr>
            <p:ph type="ctrTitle"/>
          </p:nvPr>
        </p:nvSpPr>
        <p:spPr>
          <a:xfrm>
            <a:off x="660042" y="891652"/>
            <a:ext cx="4412021" cy="3030724"/>
          </a:xfrm>
        </p:spPr>
        <p:txBody>
          <a:bodyPr anchor="b">
            <a:normAutofit/>
          </a:bodyPr>
          <a:lstStyle/>
          <a:p>
            <a:pPr algn="r"/>
            <a:r>
              <a:rPr lang="en-GB" sz="4000">
                <a:solidFill>
                  <a:srgbClr val="FFFFFF"/>
                </a:solidFill>
              </a:rPr>
              <a:t>Jigsaw lids toolkit</a:t>
            </a:r>
          </a:p>
        </p:txBody>
      </p:sp>
      <p:sp>
        <p:nvSpPr>
          <p:cNvPr id="3" name="Subtitle 2">
            <a:extLst>
              <a:ext uri="{FF2B5EF4-FFF2-40B4-BE49-F238E27FC236}">
                <a16:creationId xmlns:a16="http://schemas.microsoft.com/office/drawing/2014/main" id="{2B778ACB-AC99-11ED-97CB-57CCDBCD6BE8}"/>
              </a:ext>
            </a:extLst>
          </p:cNvPr>
          <p:cNvSpPr>
            <a:spLocks noGrp="1"/>
          </p:cNvSpPr>
          <p:nvPr>
            <p:ph type="subTitle" idx="1"/>
          </p:nvPr>
        </p:nvSpPr>
        <p:spPr>
          <a:xfrm>
            <a:off x="945791" y="4745317"/>
            <a:ext cx="4126272" cy="1375145"/>
          </a:xfrm>
        </p:spPr>
        <p:txBody>
          <a:bodyPr>
            <a:normAutofit/>
          </a:bodyPr>
          <a:lstStyle/>
          <a:p>
            <a:pPr algn="r"/>
            <a:r>
              <a:rPr lang="en-GB">
                <a:solidFill>
                  <a:srgbClr val="FFFFFF"/>
                </a:solidFill>
              </a:rPr>
              <a:t>A simple resource to help share perspectives of diverse stakeholders</a:t>
            </a:r>
          </a:p>
        </p:txBody>
      </p:sp>
      <p:pic>
        <p:nvPicPr>
          <p:cNvPr id="6" name="Picture 5" descr="A picture containing text, queen, clipart, vector graphics&#10;&#10;Description automatically generated">
            <a:extLst>
              <a:ext uri="{FF2B5EF4-FFF2-40B4-BE49-F238E27FC236}">
                <a16:creationId xmlns:a16="http://schemas.microsoft.com/office/drawing/2014/main" id="{27102D68-B07A-D980-02A5-6BC598EE6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8633" y="737537"/>
            <a:ext cx="2292350" cy="2176511"/>
          </a:xfrm>
          <a:prstGeom prst="rect">
            <a:avLst/>
          </a:prstGeom>
        </p:spPr>
      </p:pic>
    </p:spTree>
    <p:extLst>
      <p:ext uri="{BB962C8B-B14F-4D97-AF65-F5344CB8AC3E}">
        <p14:creationId xmlns:p14="http://schemas.microsoft.com/office/powerpoint/2010/main" val="3505434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device&#10;&#10;Description automatically generated">
            <a:extLst>
              <a:ext uri="{FF2B5EF4-FFF2-40B4-BE49-F238E27FC236}">
                <a16:creationId xmlns:a16="http://schemas.microsoft.com/office/drawing/2014/main" id="{64E91A8F-FF71-FE7B-694A-A041B15DD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573" y="457200"/>
            <a:ext cx="8400853" cy="5943600"/>
          </a:xfrm>
          <a:prstGeom prst="rect">
            <a:avLst/>
          </a:prstGeom>
        </p:spPr>
      </p:pic>
    </p:spTree>
    <p:extLst>
      <p:ext uri="{BB962C8B-B14F-4D97-AF65-F5344CB8AC3E}">
        <p14:creationId xmlns:p14="http://schemas.microsoft.com/office/powerpoint/2010/main" val="713330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FD724801-652E-AA79-3C1C-79692FA07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573" y="457200"/>
            <a:ext cx="8400853" cy="5943600"/>
          </a:xfrm>
          <a:prstGeom prst="rect">
            <a:avLst/>
          </a:prstGeom>
        </p:spPr>
      </p:pic>
    </p:spTree>
    <p:extLst>
      <p:ext uri="{BB962C8B-B14F-4D97-AF65-F5344CB8AC3E}">
        <p14:creationId xmlns:p14="http://schemas.microsoft.com/office/powerpoint/2010/main" val="127642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A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979D2B8E-CD0A-4357-FF20-860963865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0675" y="960438"/>
            <a:ext cx="3470275" cy="4930775"/>
          </a:xfrm>
          <a:prstGeom prst="rect">
            <a:avLst/>
          </a:prstGeom>
        </p:spPr>
      </p:pic>
      <p:pic>
        <p:nvPicPr>
          <p:cNvPr id="7" name="Picture 6" descr="Text&#10;&#10;Description automatically generated">
            <a:extLst>
              <a:ext uri="{FF2B5EF4-FFF2-40B4-BE49-F238E27FC236}">
                <a16:creationId xmlns:a16="http://schemas.microsoft.com/office/drawing/2014/main" id="{C6DDE5AB-64B4-495D-12DC-7A68D8FA6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1275" y="960438"/>
            <a:ext cx="3470275" cy="4930775"/>
          </a:xfrm>
          <a:prstGeom prst="rect">
            <a:avLst/>
          </a:prstGeom>
        </p:spPr>
      </p:pic>
      <p:sp>
        <p:nvSpPr>
          <p:cNvPr id="2" name="Title 1">
            <a:extLst>
              <a:ext uri="{FF2B5EF4-FFF2-40B4-BE49-F238E27FC236}">
                <a16:creationId xmlns:a16="http://schemas.microsoft.com/office/drawing/2014/main" id="{47FF1DC7-816F-F062-577C-C689E1A29DD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Goal setting snakes and ladders</a:t>
            </a:r>
          </a:p>
        </p:txBody>
      </p:sp>
    </p:spTree>
    <p:extLst>
      <p:ext uri="{BB962C8B-B14F-4D97-AF65-F5344CB8AC3E}">
        <p14:creationId xmlns:p14="http://schemas.microsoft.com/office/powerpoint/2010/main" val="3349315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8058-57CB-6F39-F72A-92C1FD453764}"/>
              </a:ext>
            </a:extLst>
          </p:cNvPr>
          <p:cNvSpPr>
            <a:spLocks noGrp="1"/>
          </p:cNvSpPr>
          <p:nvPr>
            <p:ph type="title"/>
          </p:nvPr>
        </p:nvSpPr>
        <p:spPr>
          <a:xfrm>
            <a:off x="5214579" y="629266"/>
            <a:ext cx="6422849" cy="1676603"/>
          </a:xfrm>
        </p:spPr>
        <p:txBody>
          <a:bodyPr>
            <a:normAutofit/>
          </a:bodyPr>
          <a:lstStyle/>
          <a:p>
            <a:r>
              <a:rPr lang="en-GB"/>
              <a:t>Time to practice</a:t>
            </a:r>
            <a:endParaRPr lang="en-GB" dirty="0"/>
          </a:p>
        </p:txBody>
      </p:sp>
      <p:sp>
        <p:nvSpPr>
          <p:cNvPr id="25"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6" descr="Chat">
            <a:extLst>
              <a:ext uri="{FF2B5EF4-FFF2-40B4-BE49-F238E27FC236}">
                <a16:creationId xmlns:a16="http://schemas.microsoft.com/office/drawing/2014/main" id="{82FC10D0-7BD7-4195-58B9-C241DFCC91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364" y="1872360"/>
            <a:ext cx="3113280" cy="3113280"/>
          </a:xfrm>
          <a:prstGeom prst="rect">
            <a:avLst/>
          </a:prstGeom>
          <a:effectLst/>
        </p:spPr>
      </p:pic>
      <p:sp>
        <p:nvSpPr>
          <p:cNvPr id="3" name="Content Placeholder 2">
            <a:extLst>
              <a:ext uri="{FF2B5EF4-FFF2-40B4-BE49-F238E27FC236}">
                <a16:creationId xmlns:a16="http://schemas.microsoft.com/office/drawing/2014/main" id="{1711BCA1-7045-1469-5F60-6912B2E3ED2B}"/>
              </a:ext>
            </a:extLst>
          </p:cNvPr>
          <p:cNvSpPr>
            <a:spLocks noGrp="1"/>
          </p:cNvSpPr>
          <p:nvPr>
            <p:ph idx="1"/>
          </p:nvPr>
        </p:nvSpPr>
        <p:spPr>
          <a:xfrm>
            <a:off x="5214581" y="2438400"/>
            <a:ext cx="6422848" cy="3785419"/>
          </a:xfrm>
        </p:spPr>
        <p:txBody>
          <a:bodyPr>
            <a:normAutofit/>
          </a:bodyPr>
          <a:lstStyle/>
          <a:p>
            <a:pPr marL="0" indent="0">
              <a:buNone/>
            </a:pPr>
            <a:r>
              <a:rPr lang="en-GB" sz="2000" dirty="0"/>
              <a:t>In the chat please complete the following sentences</a:t>
            </a:r>
          </a:p>
          <a:p>
            <a:pPr marL="0" indent="0">
              <a:buNone/>
            </a:pPr>
            <a:endParaRPr lang="en-GB" sz="2000" dirty="0"/>
          </a:p>
          <a:p>
            <a:pPr marL="0" indent="0">
              <a:buNone/>
            </a:pPr>
            <a:r>
              <a:rPr lang="en-GB" sz="2000" dirty="0"/>
              <a:t>My view of networking is………</a:t>
            </a:r>
          </a:p>
          <a:p>
            <a:pPr marL="0" indent="0">
              <a:buNone/>
            </a:pPr>
            <a:r>
              <a:rPr lang="en-GB" sz="2000" dirty="0"/>
              <a:t>What gets in the road of effective networking ……..</a:t>
            </a:r>
          </a:p>
          <a:p>
            <a:pPr marL="0" indent="0">
              <a:buNone/>
            </a:pPr>
            <a:r>
              <a:rPr lang="en-GB" sz="2000" dirty="0"/>
              <a:t>I would value networking more if…………….</a:t>
            </a:r>
          </a:p>
          <a:p>
            <a:pPr marL="0" indent="0">
              <a:buNone/>
            </a:pPr>
            <a:endParaRPr lang="en-GB" sz="2000" dirty="0"/>
          </a:p>
          <a:p>
            <a:pPr marL="0" indent="0">
              <a:buNone/>
            </a:pPr>
            <a:endParaRPr lang="en-GB" sz="2000" dirty="0"/>
          </a:p>
        </p:txBody>
      </p:sp>
    </p:spTree>
    <p:extLst>
      <p:ext uri="{BB962C8B-B14F-4D97-AF65-F5344CB8AC3E}">
        <p14:creationId xmlns:p14="http://schemas.microsoft.com/office/powerpoint/2010/main" val="350902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D6D08-2C78-3CE9-3AF9-8D6CA994BBC3}"/>
              </a:ext>
            </a:extLst>
          </p:cNvPr>
          <p:cNvSpPr>
            <a:spLocks noGrp="1"/>
          </p:cNvSpPr>
          <p:nvPr>
            <p:ph type="title"/>
          </p:nvPr>
        </p:nvSpPr>
        <p:spPr>
          <a:xfrm>
            <a:off x="6053668" y="803325"/>
            <a:ext cx="5314536" cy="1325563"/>
          </a:xfrm>
        </p:spPr>
        <p:txBody>
          <a:bodyPr>
            <a:normAutofit/>
          </a:bodyPr>
          <a:lstStyle/>
          <a:p>
            <a:r>
              <a:rPr lang="en-GB" dirty="0"/>
              <a:t>Time to practice in groups</a:t>
            </a:r>
          </a:p>
        </p:txBody>
      </p:sp>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Stopwatch">
            <a:extLst>
              <a:ext uri="{FF2B5EF4-FFF2-40B4-BE49-F238E27FC236}">
                <a16:creationId xmlns:a16="http://schemas.microsoft.com/office/drawing/2014/main" id="{0B76E896-B755-66DD-8167-5E0828CAC1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1E38A5AF-F3EA-4DC7-4C43-31E2725EB4EE}"/>
              </a:ext>
            </a:extLst>
          </p:cNvPr>
          <p:cNvSpPr>
            <a:spLocks noGrp="1"/>
          </p:cNvSpPr>
          <p:nvPr>
            <p:ph idx="1"/>
          </p:nvPr>
        </p:nvSpPr>
        <p:spPr>
          <a:xfrm>
            <a:off x="6053667" y="2279018"/>
            <a:ext cx="5314543" cy="3375920"/>
          </a:xfrm>
        </p:spPr>
        <p:txBody>
          <a:bodyPr anchor="t">
            <a:normAutofit/>
          </a:bodyPr>
          <a:lstStyle/>
          <a:p>
            <a:pPr marL="0" indent="0">
              <a:buNone/>
            </a:pPr>
            <a:r>
              <a:rPr lang="en-GB" sz="1800" dirty="0"/>
              <a:t>Introduce yourselves to each other 2min</a:t>
            </a:r>
          </a:p>
          <a:p>
            <a:pPr marL="0" indent="0">
              <a:buNone/>
            </a:pPr>
            <a:r>
              <a:rPr lang="en-GB" sz="1800" dirty="0"/>
              <a:t>Discuss the key elements you think support effective networks 10min</a:t>
            </a:r>
          </a:p>
          <a:p>
            <a:pPr marL="0" indent="0">
              <a:buNone/>
            </a:pPr>
            <a:r>
              <a:rPr lang="en-GB" sz="1800" dirty="0"/>
              <a:t>Agree on 12 key elements which you think would make the most impact 10min (which we invite you to share in the </a:t>
            </a:r>
            <a:r>
              <a:rPr lang="en-GB" sz="1800"/>
              <a:t>chat box </a:t>
            </a:r>
            <a:r>
              <a:rPr lang="en-GB" sz="1800" dirty="0"/>
              <a:t>when you return to the main </a:t>
            </a:r>
            <a:r>
              <a:rPr lang="en-GB" sz="1800"/>
              <a:t>group please)</a:t>
            </a:r>
            <a:endParaRPr lang="en-GB" sz="1800" dirty="0"/>
          </a:p>
          <a:p>
            <a:pPr marL="0" indent="0">
              <a:buNone/>
            </a:pPr>
            <a:r>
              <a:rPr lang="en-GB" sz="1800" dirty="0"/>
              <a:t>Discuss if you think this approach would have value in your setting and why 5min</a:t>
            </a:r>
          </a:p>
          <a:p>
            <a:pPr marL="0" indent="0">
              <a:buNone/>
            </a:pPr>
            <a:r>
              <a:rPr lang="en-GB" sz="1800" dirty="0"/>
              <a:t> </a:t>
            </a:r>
          </a:p>
        </p:txBody>
      </p:sp>
    </p:spTree>
    <p:extLst>
      <p:ext uri="{BB962C8B-B14F-4D97-AF65-F5344CB8AC3E}">
        <p14:creationId xmlns:p14="http://schemas.microsoft.com/office/powerpoint/2010/main" val="385090520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Reflections of palm trees in a swimming pool">
            <a:extLst>
              <a:ext uri="{FF2B5EF4-FFF2-40B4-BE49-F238E27FC236}">
                <a16:creationId xmlns:a16="http://schemas.microsoft.com/office/drawing/2014/main" id="{DAD94882-3621-C4F7-1422-ECCB68B6845C}"/>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C586419F-37BA-B4A4-D281-0F625142E48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Reflections </a:t>
            </a:r>
          </a:p>
        </p:txBody>
      </p:sp>
    </p:spTree>
    <p:extLst>
      <p:ext uri="{BB962C8B-B14F-4D97-AF65-F5344CB8AC3E}">
        <p14:creationId xmlns:p14="http://schemas.microsoft.com/office/powerpoint/2010/main" val="141756507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1D59B7-5702-604C-7282-4C1282D7F0DD}"/>
              </a:ext>
            </a:extLst>
          </p:cNvPr>
          <p:cNvSpPr>
            <a:spLocks noGrp="1"/>
          </p:cNvSpPr>
          <p:nvPr>
            <p:ph type="title"/>
          </p:nvPr>
        </p:nvSpPr>
        <p:spPr>
          <a:xfrm>
            <a:off x="8643193" y="489507"/>
            <a:ext cx="3091607" cy="1655483"/>
          </a:xfrm>
        </p:spPr>
        <p:txBody>
          <a:bodyPr anchor="b">
            <a:normAutofit/>
          </a:bodyPr>
          <a:lstStyle/>
          <a:p>
            <a:r>
              <a:rPr lang="en-GB" sz="4000"/>
              <a:t>Three invitations</a:t>
            </a:r>
          </a:p>
        </p:txBody>
      </p:sp>
      <p:pic>
        <p:nvPicPr>
          <p:cNvPr id="5" name="Picture 4">
            <a:extLst>
              <a:ext uri="{FF2B5EF4-FFF2-40B4-BE49-F238E27FC236}">
                <a16:creationId xmlns:a16="http://schemas.microsoft.com/office/drawing/2014/main" id="{D2584DD5-85DF-AD78-FBE3-213096C23B92}"/>
              </a:ext>
            </a:extLst>
          </p:cNvPr>
          <p:cNvPicPr>
            <a:picLocks noChangeAspect="1"/>
          </p:cNvPicPr>
          <p:nvPr/>
        </p:nvPicPr>
        <p:blipFill rotWithShape="1">
          <a:blip r:embed="rId2">
            <a:extLst>
              <a:ext uri="{28A0092B-C50C-407E-A947-70E740481C1C}">
                <a14:useLocalDpi xmlns:a14="http://schemas.microsoft.com/office/drawing/2010/main" val="0"/>
              </a:ext>
            </a:extLst>
          </a:blip>
          <a:srcRect l="11172" r="4613" b="-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13C8CCE2-78D4-0D12-E08A-15F9F18C20DF}"/>
              </a:ext>
            </a:extLst>
          </p:cNvPr>
          <p:cNvSpPr>
            <a:spLocks noGrp="1"/>
          </p:cNvSpPr>
          <p:nvPr>
            <p:ph idx="1"/>
          </p:nvPr>
        </p:nvSpPr>
        <p:spPr>
          <a:xfrm>
            <a:off x="8643193" y="2418408"/>
            <a:ext cx="2942813" cy="3540265"/>
          </a:xfrm>
        </p:spPr>
        <p:txBody>
          <a:bodyPr>
            <a:normAutofit/>
          </a:bodyPr>
          <a:lstStyle/>
          <a:p>
            <a:pPr marL="514350" indent="-514350">
              <a:buAutoNum type="arabicParenBoth"/>
            </a:pPr>
            <a:r>
              <a:rPr lang="en-GB" sz="1100"/>
              <a:t>Consider if using the Jigsaw toolkit for developing network learning may be helpful for you/your group or organisations needs</a:t>
            </a:r>
          </a:p>
          <a:p>
            <a:pPr marL="514350" indent="-514350">
              <a:buAutoNum type="arabicParenBoth"/>
            </a:pPr>
            <a:r>
              <a:rPr lang="en-GB" sz="1100"/>
              <a:t>Secure a copy of the Jigsaw lid in the download section on Nurturing and Weaving Networks SIG</a:t>
            </a:r>
          </a:p>
          <a:p>
            <a:pPr marL="514350" indent="-514350">
              <a:buAutoNum type="arabicParenBoth"/>
            </a:pPr>
            <a:r>
              <a:rPr lang="en-GB" sz="1100"/>
              <a:t>Identify the diverse stakeholders whose views you want to capture and set up times to chat, create lids for each group and then decide on areas of commonality and what next</a:t>
            </a:r>
          </a:p>
          <a:p>
            <a:pPr marL="514350" indent="-514350">
              <a:buAutoNum type="arabicParenBoth"/>
            </a:pPr>
            <a:endParaRPr lang="en-GB" sz="1100"/>
          </a:p>
          <a:p>
            <a:pPr marL="0" indent="0">
              <a:buNone/>
            </a:pPr>
            <a:r>
              <a:rPr lang="en-GB" sz="1100"/>
              <a:t>For more information visit </a:t>
            </a:r>
            <a:r>
              <a:rPr lang="en-GB" sz="1100">
                <a:hlinkClick r:id="rId3"/>
              </a:rPr>
              <a:t>www.cope-scotland.org</a:t>
            </a:r>
            <a:r>
              <a:rPr lang="en-GB" sz="1100"/>
              <a:t> or email </a:t>
            </a:r>
            <a:r>
              <a:rPr lang="en-GB" sz="1100">
                <a:hlinkClick r:id="rId4"/>
              </a:rPr>
              <a:t>admin@cope-scotland.org</a:t>
            </a:r>
            <a:r>
              <a:rPr lang="en-GB" sz="1100"/>
              <a:t> </a:t>
            </a:r>
          </a:p>
          <a:p>
            <a:pPr marL="514350" indent="-514350">
              <a:buAutoNum type="arabicParenBoth"/>
            </a:pPr>
            <a:endParaRPr lang="en-GB" sz="1100"/>
          </a:p>
        </p:txBody>
      </p:sp>
      <p:sp>
        <p:nvSpPr>
          <p:cNvPr id="27" name="Rectangle 2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405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3">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EE903-B3AC-13B5-04B2-8CB31F5A06D2}"/>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An overview of the session</a:t>
            </a:r>
          </a:p>
        </p:txBody>
      </p:sp>
      <p:sp>
        <p:nvSpPr>
          <p:cNvPr id="3" name="Content Placeholder 2">
            <a:extLst>
              <a:ext uri="{FF2B5EF4-FFF2-40B4-BE49-F238E27FC236}">
                <a16:creationId xmlns:a16="http://schemas.microsoft.com/office/drawing/2014/main" id="{351B7C12-52FE-7C1D-EE31-83D8E899E210}"/>
              </a:ext>
            </a:extLst>
          </p:cNvPr>
          <p:cNvSpPr>
            <a:spLocks noGrp="1"/>
          </p:cNvSpPr>
          <p:nvPr>
            <p:ph idx="1"/>
          </p:nvPr>
        </p:nvSpPr>
        <p:spPr>
          <a:xfrm>
            <a:off x="4581727" y="649480"/>
            <a:ext cx="3025303" cy="5546047"/>
          </a:xfrm>
        </p:spPr>
        <p:txBody>
          <a:bodyPr anchor="ctr">
            <a:normAutofit/>
          </a:bodyPr>
          <a:lstStyle/>
          <a:p>
            <a:pPr marL="0" indent="0">
              <a:buNone/>
            </a:pPr>
            <a:r>
              <a:rPr lang="en-GB" sz="2000" dirty="0"/>
              <a:t>What is the Jigsaw lid toolkit?</a:t>
            </a:r>
          </a:p>
          <a:p>
            <a:pPr marL="0" indent="0">
              <a:buNone/>
            </a:pPr>
            <a:r>
              <a:rPr lang="en-GB" sz="2000" dirty="0"/>
              <a:t>How the Jigsaw lid toolkit was used in primary care transformation</a:t>
            </a:r>
          </a:p>
          <a:p>
            <a:pPr marL="0" indent="0">
              <a:buNone/>
            </a:pPr>
            <a:r>
              <a:rPr lang="en-GB" sz="2000" b="0" i="0" dirty="0">
                <a:effectLst/>
                <a:latin typeface="freight-text-pro"/>
              </a:rPr>
              <a:t>The opportunity to explore with peers creating a lid of conditions which support effective networks</a:t>
            </a:r>
          </a:p>
          <a:p>
            <a:pPr marL="0" indent="0">
              <a:buNone/>
            </a:pPr>
            <a:endParaRPr lang="en-GB" sz="2000" dirty="0"/>
          </a:p>
        </p:txBody>
      </p:sp>
      <p:pic>
        <p:nvPicPr>
          <p:cNvPr id="5" name="Picture 4" descr="White Jigsaw puzzle on yellow colour background">
            <a:extLst>
              <a:ext uri="{FF2B5EF4-FFF2-40B4-BE49-F238E27FC236}">
                <a16:creationId xmlns:a16="http://schemas.microsoft.com/office/drawing/2014/main" id="{D582A36A-E739-6B18-C269-A814A20CD146}"/>
              </a:ext>
            </a:extLst>
          </p:cNvPr>
          <p:cNvPicPr>
            <a:picLocks noChangeAspect="1"/>
          </p:cNvPicPr>
          <p:nvPr/>
        </p:nvPicPr>
        <p:blipFill rotWithShape="1">
          <a:blip r:embed="rId2"/>
          <a:srcRect l="55673" r="4888" b="-1"/>
          <a:stretch/>
        </p:blipFill>
        <p:spPr>
          <a:xfrm>
            <a:off x="8109502" y="10"/>
            <a:ext cx="4082498" cy="6857990"/>
          </a:xfrm>
          <a:prstGeom prst="rect">
            <a:avLst/>
          </a:prstGeom>
        </p:spPr>
      </p:pic>
    </p:spTree>
    <p:extLst>
      <p:ext uri="{BB962C8B-B14F-4D97-AF65-F5344CB8AC3E}">
        <p14:creationId xmlns:p14="http://schemas.microsoft.com/office/powerpoint/2010/main" val="607533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828B4-4761-2469-77CF-74122DF70447}"/>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Time to pause</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CCB8D0-0D2C-491E-07A4-AD5EEC4FB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7410" y="666728"/>
            <a:ext cx="5206165" cy="5465791"/>
          </a:xfrm>
          <a:prstGeom prst="rect">
            <a:avLst/>
          </a:prstGeom>
        </p:spPr>
      </p:pic>
    </p:spTree>
    <p:extLst>
      <p:ext uri="{BB962C8B-B14F-4D97-AF65-F5344CB8AC3E}">
        <p14:creationId xmlns:p14="http://schemas.microsoft.com/office/powerpoint/2010/main" val="1091446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54B94C-C5B8-25C0-5629-4CF08DB3C6C3}"/>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Why did we need the Jigsaw Lid Toolkit</a:t>
            </a:r>
          </a:p>
        </p:txBody>
      </p:sp>
      <p:sp>
        <p:nvSpPr>
          <p:cNvPr id="3" name="Content Placeholder 2">
            <a:extLst>
              <a:ext uri="{FF2B5EF4-FFF2-40B4-BE49-F238E27FC236}">
                <a16:creationId xmlns:a16="http://schemas.microsoft.com/office/drawing/2014/main" id="{63046FA7-169F-0F80-9E33-99DF2106D3DA}"/>
              </a:ext>
            </a:extLst>
          </p:cNvPr>
          <p:cNvSpPr>
            <a:spLocks noGrp="1"/>
          </p:cNvSpPr>
          <p:nvPr>
            <p:ph idx="1"/>
          </p:nvPr>
        </p:nvSpPr>
        <p:spPr>
          <a:xfrm>
            <a:off x="4581727" y="649480"/>
            <a:ext cx="3025303" cy="5546047"/>
          </a:xfrm>
        </p:spPr>
        <p:txBody>
          <a:bodyPr anchor="ctr">
            <a:normAutofit/>
          </a:bodyPr>
          <a:lstStyle/>
          <a:p>
            <a:pPr marL="0" indent="0">
              <a:buNone/>
            </a:pPr>
            <a:r>
              <a:rPr lang="en-GB" sz="2000" dirty="0"/>
              <a:t>Systems are complicated and complex</a:t>
            </a:r>
          </a:p>
          <a:p>
            <a:pPr marL="0" indent="0">
              <a:buNone/>
            </a:pPr>
            <a:r>
              <a:rPr lang="en-GB" sz="2000" dirty="0"/>
              <a:t>People are complicated and complex</a:t>
            </a:r>
          </a:p>
          <a:p>
            <a:pPr marL="0" indent="0">
              <a:buNone/>
            </a:pPr>
            <a:r>
              <a:rPr lang="en-GB" sz="2000" dirty="0"/>
              <a:t>Environmental issues are complicated and complex</a:t>
            </a:r>
          </a:p>
          <a:p>
            <a:pPr marL="0" indent="0">
              <a:buNone/>
            </a:pPr>
            <a:r>
              <a:rPr lang="en-GB" sz="2000" dirty="0"/>
              <a:t>Economic issues are complicated and complex</a:t>
            </a:r>
          </a:p>
          <a:p>
            <a:pPr marL="0" indent="0">
              <a:buNone/>
            </a:pPr>
            <a:r>
              <a:rPr lang="en-GB" sz="2000" dirty="0"/>
              <a:t>……..</a:t>
            </a:r>
          </a:p>
          <a:p>
            <a:pPr marL="0" indent="0">
              <a:buNone/>
            </a:pPr>
            <a:r>
              <a:rPr lang="en-GB" sz="2000" dirty="0"/>
              <a:t>Yet we expect simple answers and imagine we can find some way we all agree on what those answers will be!</a:t>
            </a:r>
          </a:p>
        </p:txBody>
      </p:sp>
      <p:pic>
        <p:nvPicPr>
          <p:cNvPr id="5" name="Picture 4" descr="Hedge maze">
            <a:extLst>
              <a:ext uri="{FF2B5EF4-FFF2-40B4-BE49-F238E27FC236}">
                <a16:creationId xmlns:a16="http://schemas.microsoft.com/office/drawing/2014/main" id="{EFA8DE11-DE46-8587-349E-605E37DB5F86}"/>
              </a:ext>
            </a:extLst>
          </p:cNvPr>
          <p:cNvPicPr>
            <a:picLocks noChangeAspect="1"/>
          </p:cNvPicPr>
          <p:nvPr/>
        </p:nvPicPr>
        <p:blipFill rotWithShape="1">
          <a:blip r:embed="rId2"/>
          <a:srcRect l="36750" r="23663"/>
          <a:stretch/>
        </p:blipFill>
        <p:spPr>
          <a:xfrm>
            <a:off x="8109502" y="10"/>
            <a:ext cx="4082498" cy="6857990"/>
          </a:xfrm>
          <a:prstGeom prst="rect">
            <a:avLst/>
          </a:prstGeom>
        </p:spPr>
      </p:pic>
    </p:spTree>
    <p:extLst>
      <p:ext uri="{BB962C8B-B14F-4D97-AF65-F5344CB8AC3E}">
        <p14:creationId xmlns:p14="http://schemas.microsoft.com/office/powerpoint/2010/main" val="3148907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C5CA9D-9A4B-D49B-775E-D13D15495BD4}"/>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000">
                <a:solidFill>
                  <a:srgbClr val="FFFFFF"/>
                </a:solidFill>
              </a:rPr>
              <a:t>Different perspectives common priorities</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iagram&#10;&#10;Description automatically generated">
            <a:extLst>
              <a:ext uri="{FF2B5EF4-FFF2-40B4-BE49-F238E27FC236}">
                <a16:creationId xmlns:a16="http://schemas.microsoft.com/office/drawing/2014/main" id="{78BA3872-5DFC-2A3E-646F-0B4126FA4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67" y="2495607"/>
            <a:ext cx="5455917" cy="3860058"/>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Chart&#10;&#10;Description automatically generated with medium confidence">
            <a:extLst>
              <a:ext uri="{FF2B5EF4-FFF2-40B4-BE49-F238E27FC236}">
                <a16:creationId xmlns:a16="http://schemas.microsoft.com/office/drawing/2014/main" id="{78A480D8-7A04-2B6D-9C9A-A62337BCC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073" y="2495607"/>
            <a:ext cx="5455917" cy="3860058"/>
          </a:xfrm>
          <a:prstGeom prst="rect">
            <a:avLst/>
          </a:prstGeom>
        </p:spPr>
      </p:pic>
    </p:spTree>
    <p:extLst>
      <p:ext uri="{BB962C8B-B14F-4D97-AF65-F5344CB8AC3E}">
        <p14:creationId xmlns:p14="http://schemas.microsoft.com/office/powerpoint/2010/main" val="992072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B92B3A-62E3-EDB7-7508-A5FA4AB2CB7E}"/>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The Jigsaw toolkit and primary care</a:t>
            </a:r>
          </a:p>
        </p:txBody>
      </p:sp>
      <p:sp>
        <p:nvSpPr>
          <p:cNvPr id="3" name="Content Placeholder 2">
            <a:extLst>
              <a:ext uri="{FF2B5EF4-FFF2-40B4-BE49-F238E27FC236}">
                <a16:creationId xmlns:a16="http://schemas.microsoft.com/office/drawing/2014/main" id="{39A367F4-172F-A3AB-805A-F8A449C9D25C}"/>
              </a:ext>
            </a:extLst>
          </p:cNvPr>
          <p:cNvSpPr>
            <a:spLocks noGrp="1"/>
          </p:cNvSpPr>
          <p:nvPr>
            <p:ph idx="1"/>
          </p:nvPr>
        </p:nvSpPr>
        <p:spPr>
          <a:xfrm>
            <a:off x="4810259" y="649480"/>
            <a:ext cx="6555347" cy="5546047"/>
          </a:xfrm>
        </p:spPr>
        <p:txBody>
          <a:bodyPr anchor="ctr">
            <a:normAutofit/>
          </a:bodyPr>
          <a:lstStyle/>
          <a:p>
            <a:pPr marL="0" indent="0">
              <a:buNone/>
            </a:pPr>
            <a:r>
              <a:rPr lang="en-US" sz="2000"/>
              <a:t>The Jigsaw Project was a GP-cluster led partnership initiative to co-design new pathways of intervention in mental health. </a:t>
            </a:r>
          </a:p>
          <a:p>
            <a:endParaRPr lang="en-US" sz="2000"/>
          </a:p>
          <a:p>
            <a:pPr marL="0" indent="0">
              <a:buNone/>
            </a:pPr>
            <a:r>
              <a:rPr lang="en-US" sz="2000"/>
              <a:t>Its aim is to support the health and wellbeing of people and families in Drumchapel and Yoker by improving connections between primary care, mental health services and community assets, and to share the learning across Scotland and beyond. </a:t>
            </a:r>
          </a:p>
          <a:p>
            <a:endParaRPr lang="en-US" sz="2000"/>
          </a:p>
          <a:p>
            <a:pPr marL="0" indent="0">
              <a:buNone/>
            </a:pPr>
            <a:r>
              <a:rPr lang="en-US" sz="2000"/>
              <a:t>It was a partnership between the Drumchapel and Yoker GP Cluster and their project partners COPE Scotland and Drumchapel Life, and is supported by NHS Greater Glasgow and Clyde with funds provided by the Scottish Government’s Transforming Primary Care Mental Health Initiative</a:t>
            </a:r>
            <a:endParaRPr lang="en-GB" sz="2000"/>
          </a:p>
          <a:p>
            <a:pPr marL="0" indent="0">
              <a:buNone/>
            </a:pPr>
            <a:endParaRPr lang="en-GB" sz="2000"/>
          </a:p>
        </p:txBody>
      </p:sp>
    </p:spTree>
    <p:extLst>
      <p:ext uri="{BB962C8B-B14F-4D97-AF65-F5344CB8AC3E}">
        <p14:creationId xmlns:p14="http://schemas.microsoft.com/office/powerpoint/2010/main" val="2881709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4220E-FF5F-CD9D-0100-00FFC96DA434}"/>
              </a:ext>
            </a:extLst>
          </p:cNvPr>
          <p:cNvSpPr>
            <a:spLocks noGrp="1"/>
          </p:cNvSpPr>
          <p:nvPr>
            <p:ph type="title"/>
          </p:nvPr>
        </p:nvSpPr>
        <p:spPr/>
        <p:txBody>
          <a:bodyPr/>
          <a:lstStyle/>
          <a:p>
            <a:r>
              <a:rPr lang="en-GB" dirty="0"/>
              <a:t>The Jigsaw Lids created for the Jigsaw Project</a:t>
            </a:r>
          </a:p>
        </p:txBody>
      </p:sp>
      <p:pic>
        <p:nvPicPr>
          <p:cNvPr id="5" name="Picture 4" descr="Diagram&#10;&#10;Description automatically generated">
            <a:extLst>
              <a:ext uri="{FF2B5EF4-FFF2-40B4-BE49-F238E27FC236}">
                <a16:creationId xmlns:a16="http://schemas.microsoft.com/office/drawing/2014/main" id="{1D726A06-36A3-5EFD-6F30-DF1B564A6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81" y="1413975"/>
            <a:ext cx="3730255" cy="2653664"/>
          </a:xfrm>
          <a:prstGeom prst="rect">
            <a:avLst/>
          </a:prstGeom>
        </p:spPr>
      </p:pic>
      <p:pic>
        <p:nvPicPr>
          <p:cNvPr id="7" name="Picture 6" descr="Calendar&#10;&#10;Description automatically generated">
            <a:extLst>
              <a:ext uri="{FF2B5EF4-FFF2-40B4-BE49-F238E27FC236}">
                <a16:creationId xmlns:a16="http://schemas.microsoft.com/office/drawing/2014/main" id="{B9AC3EE3-163A-E5FA-5C98-08E0E71C4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418" y="1512535"/>
            <a:ext cx="3591709" cy="2555104"/>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79097873-7D72-15BC-7CA8-B3C5F2256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908" y="1512535"/>
            <a:ext cx="3591709" cy="2555104"/>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AAC760EE-6985-0BC1-1E2C-74D094F23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381" y="4204337"/>
            <a:ext cx="3730254" cy="2653664"/>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0A025172-17B3-3789-F087-487ADD7147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9417" y="4204337"/>
            <a:ext cx="3591710" cy="2555104"/>
          </a:xfrm>
          <a:prstGeom prst="rect">
            <a:avLst/>
          </a:prstGeom>
        </p:spPr>
      </p:pic>
      <p:pic>
        <p:nvPicPr>
          <p:cNvPr id="15" name="Picture 14" descr="Calendar&#10;&#10;Description automatically generated">
            <a:extLst>
              <a:ext uri="{FF2B5EF4-FFF2-40B4-BE49-F238E27FC236}">
                <a16:creationId xmlns:a16="http://schemas.microsoft.com/office/drawing/2014/main" id="{CC0B7B7C-798B-EE9A-A6D3-596C611798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8908" y="4155057"/>
            <a:ext cx="3660983" cy="2604384"/>
          </a:xfrm>
          <a:prstGeom prst="rect">
            <a:avLst/>
          </a:prstGeom>
        </p:spPr>
      </p:pic>
    </p:spTree>
    <p:extLst>
      <p:ext uri="{BB962C8B-B14F-4D97-AF65-F5344CB8AC3E}">
        <p14:creationId xmlns:p14="http://schemas.microsoft.com/office/powerpoint/2010/main" val="3340863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394AF7-66C4-C58F-5848-CE503449A521}"/>
              </a:ext>
            </a:extLst>
          </p:cNvPr>
          <p:cNvSpPr>
            <a:spLocks noGrp="1"/>
          </p:cNvSpPr>
          <p:nvPr>
            <p:ph type="title"/>
          </p:nvPr>
        </p:nvSpPr>
        <p:spPr>
          <a:xfrm>
            <a:off x="1371597" y="348865"/>
            <a:ext cx="10044023" cy="877729"/>
          </a:xfrm>
        </p:spPr>
        <p:txBody>
          <a:bodyPr anchor="ctr">
            <a:normAutofit/>
          </a:bodyPr>
          <a:lstStyle/>
          <a:p>
            <a:r>
              <a:rPr lang="en-GB" sz="4000" dirty="0">
                <a:solidFill>
                  <a:srgbClr val="FFFFFF"/>
                </a:solidFill>
              </a:rPr>
              <a:t>The Impact of the Jigsaw Project 2017-2019</a:t>
            </a:r>
          </a:p>
        </p:txBody>
      </p:sp>
      <p:graphicFrame>
        <p:nvGraphicFramePr>
          <p:cNvPr id="21" name="Content Placeholder 2">
            <a:extLst>
              <a:ext uri="{FF2B5EF4-FFF2-40B4-BE49-F238E27FC236}">
                <a16:creationId xmlns:a16="http://schemas.microsoft.com/office/drawing/2014/main" id="{C1E4398B-E01F-ED00-B503-C3DE0AC7CAF1}"/>
              </a:ext>
            </a:extLst>
          </p:cNvPr>
          <p:cNvGraphicFramePr>
            <a:graphicFrameLocks noGrp="1"/>
          </p:cNvGraphicFramePr>
          <p:nvPr>
            <p:ph idx="1"/>
            <p:extLst>
              <p:ext uri="{D42A27DB-BD31-4B8C-83A1-F6EECF244321}">
                <p14:modId xmlns:p14="http://schemas.microsoft.com/office/powerpoint/2010/main" val="144839670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695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53F5A-006C-35EB-3577-CF106A316FCD}"/>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The Jigsaw toolkit continues to evolve</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clock&#10;&#10;Description automatically generated">
            <a:extLst>
              <a:ext uri="{FF2B5EF4-FFF2-40B4-BE49-F238E27FC236}">
                <a16:creationId xmlns:a16="http://schemas.microsoft.com/office/drawing/2014/main" id="{E372F9F5-CF22-62D9-3213-58AE897D9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67" y="2495607"/>
            <a:ext cx="5455917" cy="3860058"/>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alendar&#10;&#10;Description automatically generated">
            <a:extLst>
              <a:ext uri="{FF2B5EF4-FFF2-40B4-BE49-F238E27FC236}">
                <a16:creationId xmlns:a16="http://schemas.microsoft.com/office/drawing/2014/main" id="{89B09837-79CD-37D6-639E-1A6F01AD4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49821" y="1697678"/>
            <a:ext cx="3846421" cy="5455917"/>
          </a:xfrm>
          <a:prstGeom prst="rect">
            <a:avLst/>
          </a:prstGeom>
        </p:spPr>
      </p:pic>
    </p:spTree>
    <p:extLst>
      <p:ext uri="{BB962C8B-B14F-4D97-AF65-F5344CB8AC3E}">
        <p14:creationId xmlns:p14="http://schemas.microsoft.com/office/powerpoint/2010/main" val="1491915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534</Words>
  <Application>Microsoft Office PowerPoint</Application>
  <PresentationFormat>Widescreen</PresentationFormat>
  <Paragraphs>52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freight-text-pro</vt:lpstr>
      <vt:lpstr>Office Theme</vt:lpstr>
      <vt:lpstr>Jigsaw lids toolkit</vt:lpstr>
      <vt:lpstr>An overview of the session</vt:lpstr>
      <vt:lpstr>Time to pause</vt:lpstr>
      <vt:lpstr>Why did we need the Jigsaw Lid Toolkit</vt:lpstr>
      <vt:lpstr>Different perspectives common priorities</vt:lpstr>
      <vt:lpstr>The Jigsaw toolkit and primary care</vt:lpstr>
      <vt:lpstr>The Jigsaw Lids created for the Jigsaw Project</vt:lpstr>
      <vt:lpstr>The Impact of the Jigsaw Project 2017-2019</vt:lpstr>
      <vt:lpstr>The Jigsaw toolkit continues to evolve</vt:lpstr>
      <vt:lpstr>PowerPoint Presentation</vt:lpstr>
      <vt:lpstr>PowerPoint Presentation</vt:lpstr>
      <vt:lpstr>Goal setting snakes and ladders</vt:lpstr>
      <vt:lpstr>Time to practice</vt:lpstr>
      <vt:lpstr>Time to practice in groups</vt:lpstr>
      <vt:lpstr>Reflections </vt:lpstr>
      <vt:lpstr>Three invitations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Jigsaw lids toolkit</dc:title>
  <dc:creator>Hilda Campbell</dc:creator>
  <cp:lastModifiedBy>Maria Coello</cp:lastModifiedBy>
  <cp:revision>5</cp:revision>
  <dcterms:created xsi:type="dcterms:W3CDTF">2023-02-03T19:49:03Z</dcterms:created>
  <dcterms:modified xsi:type="dcterms:W3CDTF">2023-02-14T16:16:34Z</dcterms:modified>
</cp:coreProperties>
</file>