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embeddedFontLst>
    <p:embeddedFont>
      <p:font typeface="Cabin"/>
      <p:regular r:id="rId49"/>
      <p:bold r:id="rId50"/>
      <p:italic r:id="rId51"/>
      <p:boldItalic r:id="rId52"/>
    </p:embeddedFont>
    <p:embeddedFont>
      <p:font typeface="Lato"/>
      <p:regular r:id="rId53"/>
      <p:bold r:id="rId54"/>
      <p:italic r:id="rId55"/>
      <p:boldItalic r:id="rId56"/>
    </p:embeddedFont>
    <p:embeddedFont>
      <p:font typeface="Alegreya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Cab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Alegreya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abin-italic.fntdata"/><Relationship Id="rId50" Type="http://schemas.openxmlformats.org/officeDocument/2006/relationships/font" Target="fonts/Cabin-bold.fntdata"/><Relationship Id="rId53" Type="http://schemas.openxmlformats.org/officeDocument/2006/relationships/font" Target="fonts/Lato-regular.fntdata"/><Relationship Id="rId52" Type="http://schemas.openxmlformats.org/officeDocument/2006/relationships/font" Target="fonts/Cabin-boldItalic.fntdata"/><Relationship Id="rId11" Type="http://schemas.openxmlformats.org/officeDocument/2006/relationships/slide" Target="slides/slide6.xml"/><Relationship Id="rId55" Type="http://schemas.openxmlformats.org/officeDocument/2006/relationships/font" Target="fonts/Lato-italic.fntdata"/><Relationship Id="rId10" Type="http://schemas.openxmlformats.org/officeDocument/2006/relationships/slide" Target="slides/slide5.xml"/><Relationship Id="rId54" Type="http://schemas.openxmlformats.org/officeDocument/2006/relationships/font" Target="fonts/Lato-bold.fntdata"/><Relationship Id="rId13" Type="http://schemas.openxmlformats.org/officeDocument/2006/relationships/slide" Target="slides/slide8.xml"/><Relationship Id="rId57" Type="http://schemas.openxmlformats.org/officeDocument/2006/relationships/font" Target="fonts/Alegreya-regular.fntdata"/><Relationship Id="rId12" Type="http://schemas.openxmlformats.org/officeDocument/2006/relationships/slide" Target="slides/slide7.xml"/><Relationship Id="rId56" Type="http://schemas.openxmlformats.org/officeDocument/2006/relationships/font" Target="fonts/Lato-boldItalic.fntdata"/><Relationship Id="rId15" Type="http://schemas.openxmlformats.org/officeDocument/2006/relationships/slide" Target="slides/slide10.xml"/><Relationship Id="rId59" Type="http://schemas.openxmlformats.org/officeDocument/2006/relationships/font" Target="fonts/Alegreya-italic.fntdata"/><Relationship Id="rId14" Type="http://schemas.openxmlformats.org/officeDocument/2006/relationships/slide" Target="slides/slide9.xml"/><Relationship Id="rId58" Type="http://schemas.openxmlformats.org/officeDocument/2006/relationships/font" Target="fonts/Alegrey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scL2R2hG-RZy9WFlU0WjUq8yrfV-mjpBDH9k4w3cx_4/edit#gid=641335961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Joriam finalize slide and facilitate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to session app -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https://app.sessionlab.com/sessions/yiNLei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8568543e6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g248568543e6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8568543e6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2" name="Google Shape;142;g248568543e6_0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8568543e6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8568543e6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ec0c2231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ec0c2231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ec0c223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ec0c223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ec0c2231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ec0c2231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8568543e6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8568543e6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Heather to finish slide focused on  recap and reflections on LS introduced  and break before part 2 take some time to </a:t>
            </a:r>
            <a:r>
              <a:rPr lang="en-GB">
                <a:solidFill>
                  <a:schemeClr val="dk1"/>
                </a:solidFill>
              </a:rPr>
              <a:t>consider the questions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8568543e6_0_7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Joriam to do music and stop recording</a:t>
            </a:r>
            <a:endParaRPr/>
          </a:p>
        </p:txBody>
      </p:sp>
      <p:sp>
        <p:nvSpPr>
          <p:cNvPr id="182" name="Google Shape;182;g248568543e6_0_7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8568543e6_0_1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8568543e6_0_1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Joriam finish slide and facilitate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Heather to welcome back, recap the session so far and what next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8568543e6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8568543e6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Joriam finish slide and facilitate/ Heather to support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b978446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b978446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Joriam finish and faciltate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8568543e6_0_9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g248568543e6_0_9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8568543e6_0_1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48568543e6_0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to cut and paste into chat - copy for participants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https://docs.google.com/spreadsheets/d/1scL2R2hG-RZy9WFlU0WjUq8yrfV-mjpBDH9k4w3cx_4/edit#gid=641335961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Kristin’s example - https://docs.google.com/spreadsheets/d/1v_as6Db9h80BoClIVzb4fneLyFEB7vt7173Tv4jARsI/edit#gid=69571975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d1e1654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4d1e1654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d1e1654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d1e1654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d1e1654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4d1e1654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d1e1654a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d1e1654a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d1e1654a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4d1e1654a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8568543e6_0_1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248568543e6_0_1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8568543e6_0_1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248568543e6_0_1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8568543e6_0_1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g248568543e6_0_1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b9784464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b9784464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Joriam to finish and facilitate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48568543e6_0_17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248568543e6_0_17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8568543e6_0_17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48568543e6_0_17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8568543e6_0_15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g248568543e6_0_15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8568543e6_0_14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g248568543e6_0_14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48568543e6_0_14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g248568543e6_0_14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8568543e6_0_18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g248568543e6_0_18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8568543e6_0_16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g248568543e6_0_16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8568543e6_0_16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g248568543e6_0_16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8568543e6_0_1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48568543e6_0_1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8568543e6_0_1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48568543e6_0_1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Joriam finish slide and facilitate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b9784464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b9784464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Joriam finish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b978446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b978446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Matthew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48568543e6_0_17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9" name="Google Shape;389;g248568543e6_0_17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48568543e6_0_17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48568543e6_0_17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48568543e6_0_17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48568543e6_0_17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b1f8825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b1f8825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? </a:t>
            </a:r>
            <a:r>
              <a:rPr lang="en-GB">
                <a:solidFill>
                  <a:schemeClr val="dk1"/>
                </a:solidFill>
              </a:rPr>
              <a:t>Joriam finish and cover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8568543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8568543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Joriam finish slide and facilitate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8568543e6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48568543e6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Joriam finish and introduce and set up jam board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1f88255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Kristin to invite people to take 30 sec to think about specific prompt, </a:t>
            </a:r>
            <a:r>
              <a:rPr i="1" lang="en-GB" sz="1900">
                <a:solidFill>
                  <a:srgbClr val="595959"/>
                </a:solidFill>
                <a:latin typeface="Alegreya"/>
                <a:ea typeface="Alegreya"/>
                <a:cs typeface="Alegreya"/>
                <a:sym typeface="Alegreya"/>
              </a:rPr>
              <a:t>what is upcoming situation or meeting that you have the responsibility to facilitate or lead where you could using a string of LS? what is the purpose of that event?; introduce LS </a:t>
            </a:r>
            <a:endParaRPr/>
          </a:p>
        </p:txBody>
      </p:sp>
      <p:sp>
        <p:nvSpPr>
          <p:cNvPr id="122" name="Google Shape;122;g8b1f882550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b1f88255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b1f88255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Kristin to finish and facilitate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bin"/>
              <a:buNone/>
              <a:defRPr b="0" i="0" sz="33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quence of Steps">
  <p:cSld name="Sequence of Step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/>
          <p:nvPr>
            <p:ph idx="2" type="pic"/>
          </p:nvPr>
        </p:nvSpPr>
        <p:spPr>
          <a:xfrm>
            <a:off x="0" y="4383881"/>
            <a:ext cx="91440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14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778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7780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7780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7780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7780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sz="2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1100"/>
              <a:buFont typeface="Arial"/>
              <a:buNone/>
              <a:defRPr sz="11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1000"/>
              <a:buFont typeface="Arial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900"/>
              <a:buFont typeface="Arial"/>
              <a:buNone/>
              <a:defRPr sz="9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800"/>
              <a:buFont typeface="Arial"/>
              <a:buNone/>
              <a:defRPr sz="8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800"/>
              <a:buFont typeface="Arial"/>
              <a:buNone/>
              <a:defRPr sz="8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800"/>
              <a:buFont typeface="Arial"/>
              <a:buNone/>
              <a:defRPr sz="8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800"/>
              <a:buFont typeface="Arial"/>
              <a:buNone/>
              <a:defRPr sz="8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800"/>
              <a:buFont typeface="Arial"/>
              <a:buNone/>
              <a:defRPr sz="8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rgbClr val="5B6F7B"/>
              </a:buClr>
              <a:buSzPts val="800"/>
              <a:buFont typeface="Arial"/>
              <a:buNone/>
              <a:defRPr sz="8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86314"/>
            <a:ext cx="2133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86314"/>
            <a:ext cx="2895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86314"/>
            <a:ext cx="2133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spreadsheets/d/1scL2R2hG-RZy9WFlU0WjUq8yrfV-mjpBDH9k4w3cx_4/edit#gid=641335961" TargetMode="External"/><Relationship Id="rId4" Type="http://schemas.openxmlformats.org/officeDocument/2006/relationships/hyperlink" Target="https://docs.google.com/spreadsheets/d/1v_as6Db9h80BoClIVzb4fneLyFEB7vt7173Tv4jARsI/edit#gid=69571975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g"/><Relationship Id="rId4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Relationship Id="rId4" Type="http://schemas.openxmlformats.org/officeDocument/2006/relationships/hyperlink" Target="https://agilereflections.dk/author/mydeskj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ctrTitle"/>
          </p:nvPr>
        </p:nvSpPr>
        <p:spPr>
          <a:xfrm>
            <a:off x="311708" y="333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Alegreya"/>
                <a:ea typeface="Alegreya"/>
                <a:cs typeface="Alegreya"/>
                <a:sym typeface="Alegreya"/>
              </a:rPr>
              <a:t>Q LS User Group- </a:t>
            </a:r>
            <a:endParaRPr sz="45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Alegreya"/>
                <a:ea typeface="Alegreya"/>
                <a:cs typeface="Alegreya"/>
                <a:sym typeface="Alegreya"/>
              </a:rPr>
              <a:t>virtual meetup #13</a:t>
            </a:r>
            <a:endParaRPr sz="45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Alegreya"/>
                <a:ea typeface="Alegreya"/>
                <a:cs typeface="Alegreya"/>
                <a:sym typeface="Alegreya"/>
              </a:rPr>
              <a:t>Taking LS further</a:t>
            </a:r>
            <a:endParaRPr sz="45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4069">
            <a:off x="4321846" y="2935200"/>
            <a:ext cx="1856125" cy="19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311700" y="2408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egreya"/>
                <a:ea typeface="Alegreya"/>
                <a:cs typeface="Alegreya"/>
                <a:sym typeface="Alegreya"/>
              </a:rPr>
              <a:t>‘Planning for your Own Challenge’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7620">
            <a:off x="2602784" y="3141141"/>
            <a:ext cx="1556508" cy="150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1189" y="3474247"/>
            <a:ext cx="91416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Purpose-to-Practice</a:t>
            </a:r>
            <a:br>
              <a:rPr lang="en-GB" sz="4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sz="1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Design the Five Essential Elements for a Resilient and Enduring Initiative</a:t>
            </a:r>
            <a:endParaRPr sz="27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8" name="Google Shape;138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1320" y="4468161"/>
            <a:ext cx="521400" cy="5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4">
            <a:alphaModFix/>
          </a:blip>
          <a:srcRect b="15892" l="0" r="0" t="28444"/>
          <a:stretch/>
        </p:blipFill>
        <p:spPr>
          <a:xfrm>
            <a:off x="1194" y="672"/>
            <a:ext cx="9141616" cy="336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000" y="152400"/>
            <a:ext cx="68311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725" y="152400"/>
            <a:ext cx="688537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legreya"/>
                <a:ea typeface="Alegreya"/>
                <a:cs typeface="Alegreya"/>
                <a:sym typeface="Alegreya"/>
              </a:rPr>
              <a:t>Purpose</a:t>
            </a:r>
            <a:endParaRPr b="1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476250" y="1478850"/>
            <a:ext cx="8191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legreya"/>
                <a:ea typeface="Alegreya"/>
                <a:cs typeface="Alegreya"/>
                <a:sym typeface="Alegreya"/>
              </a:rPr>
              <a:t>What is the purpose of the session?</a:t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legreya"/>
                <a:ea typeface="Alegreya"/>
                <a:cs typeface="Alegreya"/>
                <a:sym typeface="Alegreya"/>
              </a:rPr>
              <a:t>What would be the ideal outcome?</a:t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legreya"/>
                <a:ea typeface="Alegreya"/>
                <a:cs typeface="Alegreya"/>
                <a:sym typeface="Alegreya"/>
              </a:rPr>
              <a:t>What do I want to make possible?</a:t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legreya"/>
                <a:ea typeface="Alegreya"/>
                <a:cs typeface="Alegreya"/>
                <a:sym typeface="Alegreya"/>
              </a:rPr>
              <a:t>This meeting/workshop/event exists to…..</a:t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4425" y="889125"/>
            <a:ext cx="229552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30149" cy="581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legreya"/>
                <a:ea typeface="Alegreya"/>
                <a:cs typeface="Alegreya"/>
                <a:sym typeface="Alegreya"/>
              </a:rPr>
              <a:t>Participants</a:t>
            </a:r>
            <a:endParaRPr b="1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476250" y="1478850"/>
            <a:ext cx="8191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legreya"/>
                <a:ea typeface="Alegreya"/>
                <a:cs typeface="Alegreya"/>
                <a:sym typeface="Alegreya"/>
              </a:rPr>
              <a:t>Participants:</a:t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legreya"/>
                <a:ea typeface="Alegreya"/>
                <a:cs typeface="Alegreya"/>
                <a:sym typeface="Alegreya"/>
              </a:rPr>
              <a:t>Who should contribute to this session?</a:t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legreya"/>
                <a:ea typeface="Alegreya"/>
                <a:cs typeface="Alegreya"/>
                <a:sym typeface="Alegreya"/>
              </a:rPr>
              <a:t>Who must definitely be included to achieve the purpose?</a:t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legreya"/>
                <a:ea typeface="Alegreya"/>
                <a:cs typeface="Alegreya"/>
                <a:sym typeface="Alegreya"/>
              </a:rPr>
              <a:t>Who could support me in co-facilitating the session?</a:t>
            </a:r>
            <a:endParaRPr sz="32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Alegreya"/>
                <a:ea typeface="Alegreya"/>
                <a:cs typeface="Alegreya"/>
                <a:sym typeface="Alegreya"/>
              </a:rPr>
              <a:t>So far</a:t>
            </a:r>
            <a:endParaRPr b="1" sz="42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399025"/>
            <a:ext cx="85206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b="1" lang="en-GB" sz="2400">
                <a:latin typeface="Alegreya"/>
                <a:ea typeface="Alegreya"/>
                <a:cs typeface="Alegreya"/>
                <a:sym typeface="Alegreya"/>
              </a:rPr>
              <a:t>Check in (taste of ecocycle)</a:t>
            </a:r>
            <a:endParaRPr b="1"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b="1" lang="en-GB" sz="2400">
                <a:latin typeface="Alegreya"/>
                <a:ea typeface="Alegreya"/>
                <a:cs typeface="Alegreya"/>
                <a:sym typeface="Alegreya"/>
              </a:rPr>
              <a:t>Impromptu networking</a:t>
            </a:r>
            <a:endParaRPr b="1"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b="1" lang="en-GB" sz="2400">
                <a:latin typeface="Alegreya"/>
                <a:ea typeface="Alegreya"/>
                <a:cs typeface="Alegreya"/>
                <a:sym typeface="Alegreya"/>
              </a:rPr>
              <a:t>P2P (taste of)</a:t>
            </a:r>
            <a:endParaRPr b="1" sz="24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What has this enabled…how might you use this in your practice…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If you’re staying after the break we will build on this to develop a string, and for you to give and get help from others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descr="Liberating Structures] Impromptu Networking - Scrum Viet" id="174" name="Google Shape;1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9995" y="1327945"/>
            <a:ext cx="534217" cy="626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cycle Planning | the Creators Company" id="175" name="Google Shape;17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9949" y="578349"/>
            <a:ext cx="968825" cy="96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ose to Practice (P2P) | the Creators Company" id="176" name="Google Shape;17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3004" y="1805589"/>
            <a:ext cx="766150" cy="76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31"/>
          <p:cNvCxnSpPr/>
          <p:nvPr/>
        </p:nvCxnSpPr>
        <p:spPr>
          <a:xfrm>
            <a:off x="5393900" y="1164625"/>
            <a:ext cx="562800" cy="32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31"/>
          <p:cNvCxnSpPr>
            <a:stCxn id="174" idx="3"/>
            <a:endCxn id="176" idx="1"/>
          </p:cNvCxnSpPr>
          <p:nvPr/>
        </p:nvCxnSpPr>
        <p:spPr>
          <a:xfrm>
            <a:off x="6384212" y="1641037"/>
            <a:ext cx="248700" cy="547500"/>
          </a:xfrm>
          <a:prstGeom prst="curvedConnector3">
            <a:avLst>
              <a:gd fmla="val 500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9" name="Google Shape;17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3002" y="124625"/>
            <a:ext cx="2369527" cy="127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B6F7B"/>
              </a:buClr>
              <a:buSzPts val="1100"/>
              <a:buFont typeface="Arial"/>
              <a:buNone/>
            </a:pPr>
            <a:r>
              <a:rPr lang="en-GB"/>
              <a:t>Until about 11:20</a:t>
            </a:r>
            <a:endParaRPr/>
          </a:p>
        </p:txBody>
      </p:sp>
      <p:pic>
        <p:nvPicPr>
          <p:cNvPr descr="Break Time Images - Free Download on Freepik"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0077" y="-651510"/>
            <a:ext cx="9450991" cy="6642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2167128" y="4539996"/>
            <a:ext cx="3031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Until about 1</a:t>
            </a:r>
            <a:r>
              <a:rPr b="1" lang="en-GB" sz="2700"/>
              <a:t>3</a:t>
            </a:r>
            <a:r>
              <a:rPr b="1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:10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Alegreya"/>
                <a:ea typeface="Alegreya"/>
                <a:cs typeface="Alegreya"/>
                <a:sym typeface="Alegreya"/>
              </a:rPr>
              <a:t>Next up!</a:t>
            </a:r>
            <a:endParaRPr b="1" sz="42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4119500" y="244025"/>
            <a:ext cx="43851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Check in (taste of ecocycle)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Impromptu networking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P2P (taste of)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b="1" lang="en-GB" sz="2400">
                <a:latin typeface="Alegreya"/>
                <a:ea typeface="Alegreya"/>
                <a:cs typeface="Alegreya"/>
                <a:sym typeface="Alegreya"/>
              </a:rPr>
              <a:t>Matchmaker tool (taste of design storyboards)</a:t>
            </a:r>
            <a:endParaRPr b="1"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b="1" lang="en-GB" sz="2400">
                <a:latin typeface="Alegreya"/>
                <a:ea typeface="Alegreya"/>
                <a:cs typeface="Alegreya"/>
                <a:sym typeface="Alegreya"/>
              </a:rPr>
              <a:t>Troika</a:t>
            </a:r>
            <a:endParaRPr b="1"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b="1" lang="en-GB" sz="2400">
                <a:latin typeface="Alegreya"/>
                <a:ea typeface="Alegreya"/>
                <a:cs typeface="Alegreya"/>
                <a:sym typeface="Alegreya"/>
              </a:rPr>
              <a:t>Spiral Journal</a:t>
            </a:r>
            <a:endParaRPr b="1"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descr="Liberating Structures] Impromptu Networking - Scrum Viet" id="194" name="Google Shape;1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970" y="2094095"/>
            <a:ext cx="534217" cy="626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cycle Planning | the Creators Company" id="195" name="Google Shape;19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924" y="1344499"/>
            <a:ext cx="968825" cy="96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ose to Practice (P2P) | the Creators Company" id="196" name="Google Shape;19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7979" y="2571739"/>
            <a:ext cx="766150" cy="76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gilefacil.files.wordpress.com/2019/07/troika-logo.png?w=676" id="197" name="Google Shape;19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1087" y="3782126"/>
            <a:ext cx="589600" cy="69107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9396" y="3782118"/>
            <a:ext cx="968825" cy="984307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5221" y="3511163"/>
            <a:ext cx="695325" cy="6858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0" name="Google Shape;200;p33"/>
          <p:cNvCxnSpPr/>
          <p:nvPr/>
        </p:nvCxnSpPr>
        <p:spPr>
          <a:xfrm>
            <a:off x="1328875" y="1930775"/>
            <a:ext cx="562800" cy="32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3"/>
          <p:cNvCxnSpPr>
            <a:stCxn id="199" idx="3"/>
            <a:endCxn id="197" idx="1"/>
          </p:cNvCxnSpPr>
          <p:nvPr/>
        </p:nvCxnSpPr>
        <p:spPr>
          <a:xfrm>
            <a:off x="4480546" y="3854063"/>
            <a:ext cx="520500" cy="2736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33"/>
          <p:cNvCxnSpPr>
            <a:stCxn id="197" idx="3"/>
            <a:endCxn id="198" idx="1"/>
          </p:cNvCxnSpPr>
          <p:nvPr/>
        </p:nvCxnSpPr>
        <p:spPr>
          <a:xfrm>
            <a:off x="5590687" y="4127664"/>
            <a:ext cx="598800" cy="1467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33"/>
          <p:cNvCxnSpPr>
            <a:stCxn id="194" idx="3"/>
            <a:endCxn id="196" idx="1"/>
          </p:cNvCxnSpPr>
          <p:nvPr/>
        </p:nvCxnSpPr>
        <p:spPr>
          <a:xfrm>
            <a:off x="2319187" y="2407187"/>
            <a:ext cx="248700" cy="547500"/>
          </a:xfrm>
          <a:prstGeom prst="curvedConnector3">
            <a:avLst>
              <a:gd fmla="val 500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33"/>
          <p:cNvCxnSpPr>
            <a:stCxn id="196" idx="3"/>
            <a:endCxn id="199" idx="1"/>
          </p:cNvCxnSpPr>
          <p:nvPr/>
        </p:nvCxnSpPr>
        <p:spPr>
          <a:xfrm>
            <a:off x="3334129" y="2954814"/>
            <a:ext cx="451200" cy="899100"/>
          </a:xfrm>
          <a:prstGeom prst="curvedConnector3">
            <a:avLst>
              <a:gd fmla="val 499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Alegreya"/>
                <a:ea typeface="Alegreya"/>
                <a:cs typeface="Alegreya"/>
                <a:sym typeface="Alegreya"/>
              </a:rPr>
              <a:t>Share your work so far</a:t>
            </a:r>
            <a:endParaRPr b="1" sz="42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1700" y="1399025"/>
            <a:ext cx="85206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In trios, share the first 3 petals of your P2P with colleagues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10 minute time box (3 minutes each!)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N.b. these will be your troika consultant team (so be concise but clear)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Alegreya"/>
                <a:ea typeface="Alegreya"/>
                <a:cs typeface="Alegreya"/>
                <a:sym typeface="Alegreya"/>
              </a:rPr>
              <a:t>Welcome</a:t>
            </a:r>
            <a:endParaRPr b="1" sz="43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399025"/>
            <a:ext cx="85206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legreya"/>
              <a:buChar char="●"/>
            </a:pPr>
            <a:r>
              <a:rPr lang="en-GB" sz="3000">
                <a:latin typeface="Alegreya"/>
                <a:ea typeface="Alegreya"/>
                <a:cs typeface="Alegreya"/>
                <a:sym typeface="Alegreya"/>
              </a:rPr>
              <a:t>Introductions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legreya"/>
              <a:buChar char="●"/>
            </a:pPr>
            <a:r>
              <a:rPr lang="en-GB" sz="3000">
                <a:latin typeface="Alegreya"/>
                <a:ea typeface="Alegreya"/>
                <a:cs typeface="Alegreya"/>
                <a:sym typeface="Alegreya"/>
              </a:rPr>
              <a:t>Meetup principles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legreya"/>
              <a:buChar char="●"/>
            </a:pPr>
            <a:r>
              <a:rPr lang="en-GB" sz="3000">
                <a:latin typeface="Alegreya"/>
                <a:ea typeface="Alegreya"/>
                <a:cs typeface="Alegreya"/>
                <a:sym typeface="Alegreya"/>
              </a:rPr>
              <a:t>Feedback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0" y="3418381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Selection Matchmaker</a:t>
            </a:r>
            <a:br>
              <a:rPr b="1" lang="en-GB" sz="3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lang="en-GB" sz="1800">
                <a:latin typeface="Cabin"/>
                <a:ea typeface="Cabin"/>
                <a:cs typeface="Cabin"/>
                <a:sym typeface="Cabin"/>
              </a:rPr>
              <a:t>Select &amp; Sequence LS for a Specific Purpose  </a:t>
            </a:r>
            <a:endParaRPr b="1" sz="24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6" name="Google Shape;2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4486" cy="1988240"/>
          </a:xfrm>
          <a:prstGeom prst="rect">
            <a:avLst/>
          </a:prstGeom>
          <a:solidFill>
            <a:srgbClr val="EEEEEE"/>
          </a:solidFill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4824" y="4489156"/>
            <a:ext cx="514349" cy="50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 Matchmaker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(Spreadsheet/Workbook with 4 tabbed pages)</a:t>
            </a:r>
            <a:endParaRPr/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628650" y="1381394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n-GB"/>
              <a:t>Link to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copy for participants </a:t>
            </a:r>
            <a:r>
              <a:rPr lang="en-GB"/>
              <a:t>to duplicate and use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n-GB"/>
              <a:t>Link to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Kristin’s example </a:t>
            </a:r>
            <a:r>
              <a:rPr lang="en-GB"/>
              <a:t>- completed sample for review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 Matchmaker example - page 1</a:t>
            </a:r>
            <a:endParaRPr/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43875" cy="34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LS Matchmaker example - page 2</a:t>
            </a:r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50" y="1182325"/>
            <a:ext cx="808114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 Matchmaker - </a:t>
            </a:r>
            <a:r>
              <a:rPr lang="en-GB"/>
              <a:t>click on spreadsheet link in chat</a:t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311700" y="1152475"/>
            <a:ext cx="830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" y="619125"/>
            <a:ext cx="8267700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/>
        </p:nvSpPr>
        <p:spPr>
          <a:xfrm>
            <a:off x="6474475" y="3173850"/>
            <a:ext cx="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9"/>
          <p:cNvSpPr txBox="1"/>
          <p:nvPr/>
        </p:nvSpPr>
        <p:spPr>
          <a:xfrm>
            <a:off x="429025" y="114575"/>
            <a:ext cx="85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</a:rPr>
              <a:t>LS Matchmaker example - page 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604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 Matchmaker example - page 4</a:t>
            </a:r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2688"/>
            <a:ext cx="9600423" cy="24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Instructions</a:t>
            </a:r>
            <a:endParaRPr/>
          </a:p>
        </p:txBody>
      </p:sp>
      <p:pic>
        <p:nvPicPr>
          <p:cNvPr id="256" name="Google Shape;2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00" y="1173138"/>
            <a:ext cx="3138201" cy="279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6568550" y="2040325"/>
            <a:ext cx="1389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/>
              <a:t>15 min</a:t>
            </a:r>
            <a:endParaRPr b="1" sz="3200"/>
          </a:p>
        </p:txBody>
      </p:sp>
      <p:sp>
        <p:nvSpPr>
          <p:cNvPr id="258" name="Google Shape;258;p41"/>
          <p:cNvSpPr txBox="1"/>
          <p:nvPr/>
        </p:nvSpPr>
        <p:spPr>
          <a:xfrm>
            <a:off x="745925" y="1418725"/>
            <a:ext cx="4314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Take 15 minutes to work independently to transfer what you have developed and complete the 4 pages to the best of your ability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Note: Put a request “move to breakout” to  join anyone who would like to have support to complete the matchmaker tool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-2" y="3474482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bin"/>
              <a:buNone/>
            </a:pPr>
            <a:r>
              <a:rPr b="1" lang="en-GB" sz="4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Troika Consultations</a:t>
            </a:r>
            <a:br>
              <a:rPr b="1" lang="en-GB" sz="4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lang="en-GB" sz="1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Get Practical and Imaginative Help from Colleagues Immediately</a:t>
            </a:r>
            <a:endParaRPr b="1" sz="27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64" name="Google Shape;264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4337" y="2658269"/>
            <a:ext cx="6954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9144000" cy="3348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>
            <a:off x="628651" y="0"/>
            <a:ext cx="7020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b="1" lang="en-GB" sz="4100"/>
              <a:t>Instructions &amp; Steps</a:t>
            </a:r>
            <a:endParaRPr b="1" sz="4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1" name="Google Shape;271;p43"/>
          <p:cNvSpPr/>
          <p:nvPr>
            <p:ph idx="1" type="body"/>
          </p:nvPr>
        </p:nvSpPr>
        <p:spPr>
          <a:xfrm>
            <a:off x="430943" y="837878"/>
            <a:ext cx="6754500" cy="370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793" lvl="0" marL="34289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AutoNum type="arabicPeriod"/>
            </a:pPr>
            <a:r>
              <a:rPr lang="en-GB" sz="1800"/>
              <a:t>Return to your</a:t>
            </a: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trios (1 min)</a:t>
            </a:r>
            <a:endParaRPr sz="1800"/>
          </a:p>
          <a:p>
            <a:pPr indent="-304793" lvl="0" marL="342892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AutoNum type="arabicPeriod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First ‘client’: </a:t>
            </a:r>
            <a:endParaRPr sz="1800"/>
          </a:p>
          <a:p>
            <a:pPr indent="-355591" lvl="1" marL="723882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AutoNum type="alphaLcParenR"/>
            </a:pPr>
            <a:r>
              <a:rPr b="0" i="0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Describe challenge (2 mins)</a:t>
            </a:r>
            <a:endParaRPr/>
          </a:p>
          <a:p>
            <a:pPr indent="-317492" lvl="1" marL="685783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AutoNum type="alphaLcParenR"/>
            </a:pPr>
            <a:r>
              <a:rPr b="0" i="0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Consultants ask clarifying questions (</a:t>
            </a:r>
            <a:r>
              <a:rPr lang="en-GB"/>
              <a:t>3</a:t>
            </a:r>
            <a:r>
              <a:rPr b="0" i="0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mins)</a:t>
            </a:r>
            <a:endParaRPr/>
          </a:p>
          <a:p>
            <a:pPr indent="-317492" lvl="1" marL="685783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AutoNum type="alphaLcParenR"/>
            </a:pPr>
            <a:r>
              <a:rPr b="0" i="0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Client </a:t>
            </a:r>
            <a:r>
              <a:rPr b="0" i="1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turns back </a:t>
            </a:r>
            <a:r>
              <a:rPr b="0" i="0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 consultants and listens as they </a:t>
            </a:r>
            <a:r>
              <a:rPr b="0" i="1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talk to each other</a:t>
            </a:r>
            <a:r>
              <a:rPr b="0" i="0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about suggestions, ideas or ways to reframe the challenge (4</a:t>
            </a:r>
            <a:r>
              <a:rPr lang="en-GB"/>
              <a:t> - 6 </a:t>
            </a:r>
            <a:r>
              <a:rPr b="0" i="0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mins)</a:t>
            </a:r>
            <a:endParaRPr b="0" i="1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492" lvl="1" marL="685783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AutoNum type="alphaLcParenR"/>
            </a:pPr>
            <a:r>
              <a:rPr b="0" i="0" lang="en-GB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Client faces consultants and thanks them or follows-up on key items (1 min)</a:t>
            </a:r>
            <a:endParaRPr/>
          </a:p>
          <a:p>
            <a:pPr indent="-304793" lvl="0" marL="342892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Cabin"/>
              <a:buAutoNum type="arabicPeriod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Repeat with each person getting a consultation (1</a:t>
            </a:r>
            <a:r>
              <a:rPr lang="en-GB" sz="1800"/>
              <a:t>0 - 12 </a:t>
            </a: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mins per round)</a:t>
            </a:r>
            <a:endParaRPr sz="1800"/>
          </a:p>
        </p:txBody>
      </p:sp>
      <p:pic>
        <p:nvPicPr>
          <p:cNvPr id="272" name="Google Shape;2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824086" y="1824749"/>
            <a:ext cx="5144662" cy="1495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type="title"/>
          </p:nvPr>
        </p:nvSpPr>
        <p:spPr>
          <a:xfrm>
            <a:off x="290384" y="1956100"/>
            <a:ext cx="8550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i="1" lang="en-GB" sz="3600"/>
              <a:t>This will be a chance to tap into the imaginations of your colleagues, so be bold!</a:t>
            </a:r>
            <a:endParaRPr b="1" i="1" sz="3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Alegreya"/>
                <a:ea typeface="Alegreya"/>
                <a:cs typeface="Alegreya"/>
                <a:sym typeface="Alegreya"/>
              </a:rPr>
              <a:t>Meet-up purpose</a:t>
            </a:r>
            <a:endParaRPr b="1" sz="43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399025"/>
            <a:ext cx="85206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legreya"/>
              <a:buChar char="●"/>
            </a:pPr>
            <a:r>
              <a:rPr lang="en-GB" sz="3000">
                <a:latin typeface="Alegreya"/>
                <a:ea typeface="Alegreya"/>
                <a:cs typeface="Alegreya"/>
                <a:sym typeface="Alegreya"/>
              </a:rPr>
              <a:t>To trial structures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legreya"/>
              <a:buChar char="●"/>
            </a:pPr>
            <a:r>
              <a:rPr lang="en-GB" sz="3000">
                <a:latin typeface="Alegreya"/>
                <a:ea typeface="Alegreya"/>
                <a:cs typeface="Alegreya"/>
                <a:sym typeface="Alegreya"/>
              </a:rPr>
              <a:t>To share approaches to virtual workshops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legreya"/>
              <a:buChar char="●"/>
            </a:pPr>
            <a:r>
              <a:rPr lang="en-GB" sz="3000">
                <a:latin typeface="Alegreya"/>
                <a:ea typeface="Alegreya"/>
                <a:cs typeface="Alegreya"/>
                <a:sym typeface="Alegreya"/>
              </a:rPr>
              <a:t>To develop a network of Q LS folk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518" y="1323"/>
            <a:ext cx="3639000" cy="51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518" y="1323"/>
            <a:ext cx="3639000" cy="51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6"/>
          <p:cNvSpPr txBox="1"/>
          <p:nvPr/>
        </p:nvSpPr>
        <p:spPr>
          <a:xfrm>
            <a:off x="25400" y="910873"/>
            <a:ext cx="27432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u="none" cap="none" strike="noStrike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“What do you like about Liberating </a:t>
            </a:r>
            <a:r>
              <a:rPr i="1" lang="en-GB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Structures</a:t>
            </a:r>
            <a:r>
              <a:rPr b="0" i="1" lang="en-GB" u="none" cap="none" strike="noStrike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?”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6"/>
          <p:cNvSpPr txBox="1"/>
          <p:nvPr/>
        </p:nvSpPr>
        <p:spPr>
          <a:xfrm>
            <a:off x="6318956" y="833261"/>
            <a:ext cx="274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u="none" cap="none" strike="noStrike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“What seems</a:t>
            </a:r>
            <a:r>
              <a:rPr i="1" lang="en-GB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 important, useful or challenging to you about Liberating Structures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6"/>
          <p:cNvSpPr txBox="1"/>
          <p:nvPr/>
        </p:nvSpPr>
        <p:spPr>
          <a:xfrm>
            <a:off x="67734" y="2956984"/>
            <a:ext cx="27432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u="none" cap="none" strike="noStrike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“What should we change about our interaction in groups?”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6"/>
          <p:cNvSpPr txBox="1"/>
          <p:nvPr/>
        </p:nvSpPr>
        <p:spPr>
          <a:xfrm>
            <a:off x="6347178" y="2919759"/>
            <a:ext cx="274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“What is it that you need to stop doing to deepen or enrich interactions in groups?”</a:t>
            </a:r>
            <a:endParaRPr i="1">
              <a:solidFill>
                <a:srgbClr val="292929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92" name="Google Shape;292;p46"/>
          <p:cNvSpPr txBox="1"/>
          <p:nvPr/>
        </p:nvSpPr>
        <p:spPr>
          <a:xfrm>
            <a:off x="6347178" y="4064706"/>
            <a:ext cx="274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500" u="none" cap="none" strike="noStrike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“What is your experience with making an impact on a team without being part of it?”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/>
        </p:nvSpPr>
        <p:spPr>
          <a:xfrm>
            <a:off x="11" y="1793586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u="none" cap="none" strike="noStrike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“How do we solve X ”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6"/>
          <p:cNvSpPr txBox="1"/>
          <p:nvPr/>
        </p:nvSpPr>
        <p:spPr>
          <a:xfrm>
            <a:off x="6347178" y="1696494"/>
            <a:ext cx="2743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u="none" cap="none" strike="noStrike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“Share a story of your journey to, through or from a challenge that you faced while working with groups”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/>
        </p:nvSpPr>
        <p:spPr>
          <a:xfrm>
            <a:off x="25412" y="4064695"/>
            <a:ext cx="27432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u="none" cap="none" strike="noStrike">
                <a:solidFill>
                  <a:srgbClr val="29292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“What is your experience of group work”</a:t>
            </a:r>
            <a:endParaRPr b="0" i="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/>
          <p:nvPr>
            <p:ph type="title"/>
          </p:nvPr>
        </p:nvSpPr>
        <p:spPr>
          <a:xfrm>
            <a:off x="1" y="33616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bin"/>
              <a:buNone/>
            </a:pPr>
            <a:r>
              <a:rPr b="1" i="0" lang="en-GB" sz="4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Spiral Journal</a:t>
            </a:r>
            <a:br>
              <a:rPr b="1" i="0" lang="en-GB" sz="3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i="0" lang="en-GB" sz="1800" u="none" cap="none" strike="noStrike">
                <a:solidFill>
                  <a:schemeClr val="accent5"/>
                </a:solidFill>
                <a:latin typeface="Cabin"/>
                <a:ea typeface="Cabin"/>
                <a:cs typeface="Cabin"/>
                <a:sym typeface="Cabin"/>
              </a:rPr>
              <a:t>Calmly prepare for the work ahead while sharpening observational precision. </a:t>
            </a:r>
            <a:br>
              <a:rPr b="1" i="0" lang="en-GB" sz="1800" u="none" cap="none" strike="noStrike">
                <a:solidFill>
                  <a:schemeClr val="accent5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i="0" lang="en-GB" sz="1800" u="none" cap="none" strike="noStrike">
                <a:solidFill>
                  <a:schemeClr val="accent5"/>
                </a:solidFill>
                <a:latin typeface="Cabin"/>
                <a:ea typeface="Cabin"/>
                <a:cs typeface="Cabin"/>
                <a:sym typeface="Cabin"/>
              </a:rPr>
              <a:t>Inspired by Lynda Barry</a:t>
            </a:r>
            <a:endParaRPr b="1" i="0" sz="2400" u="none" cap="none" strike="noStrike">
              <a:solidFill>
                <a:schemeClr val="accent5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01" name="Google Shape;301;p47"/>
          <p:cNvPicPr preferRelativeResize="0"/>
          <p:nvPr/>
        </p:nvPicPr>
        <p:blipFill rotWithShape="1">
          <a:blip r:embed="rId3">
            <a:alphaModFix/>
          </a:blip>
          <a:srcRect b="32718" l="0" r="0" t="23392"/>
          <a:stretch/>
        </p:blipFill>
        <p:spPr>
          <a:xfrm>
            <a:off x="-1" y="1"/>
            <a:ext cx="9144000" cy="3120080"/>
          </a:xfrm>
          <a:prstGeom prst="rect">
            <a:avLst/>
          </a:prstGeom>
          <a:solidFill>
            <a:srgbClr val="EEEEEE"/>
          </a:solidFill>
          <a:ln>
            <a:noFill/>
          </a:ln>
        </p:spPr>
      </p:pic>
      <p:pic>
        <p:nvPicPr>
          <p:cNvPr id="302" name="Google Shape;302;p47"/>
          <p:cNvPicPr preferRelativeResize="0"/>
          <p:nvPr/>
        </p:nvPicPr>
        <p:blipFill rotWithShape="1">
          <a:blip r:embed="rId4">
            <a:alphaModFix/>
          </a:blip>
          <a:srcRect b="19852" l="0" r="0" t="0"/>
          <a:stretch/>
        </p:blipFill>
        <p:spPr>
          <a:xfrm>
            <a:off x="4303537" y="4523151"/>
            <a:ext cx="536921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48"/>
          <p:cNvCxnSpPr/>
          <p:nvPr/>
        </p:nvCxnSpPr>
        <p:spPr>
          <a:xfrm>
            <a:off x="4312508" y="55606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48"/>
          <p:cNvCxnSpPr/>
          <p:nvPr/>
        </p:nvCxnSpPr>
        <p:spPr>
          <a:xfrm>
            <a:off x="4309419" y="3351770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497" y="1933831"/>
            <a:ext cx="1071844" cy="1088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48"/>
          <p:cNvCxnSpPr/>
          <p:nvPr/>
        </p:nvCxnSpPr>
        <p:spPr>
          <a:xfrm>
            <a:off x="574589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11" name="Google Shape;311;p48"/>
          <p:cNvCxnSpPr/>
          <p:nvPr/>
        </p:nvCxnSpPr>
        <p:spPr>
          <a:xfrm>
            <a:off x="5254711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12" name="Google Shape;312;p48"/>
          <p:cNvSpPr/>
          <p:nvPr/>
        </p:nvSpPr>
        <p:spPr>
          <a:xfrm rot="1194180">
            <a:off x="1515831" y="684939"/>
            <a:ext cx="2218086" cy="1524466"/>
          </a:xfrm>
          <a:prstGeom prst="rightArrow">
            <a:avLst>
              <a:gd fmla="val 45579" name="adj1"/>
              <a:gd fmla="val 38948" name="adj2"/>
            </a:avLst>
          </a:prstGeom>
          <a:solidFill>
            <a:schemeClr val="accent1"/>
          </a:solidFill>
          <a:ln cap="flat" cmpd="sng" w="12700">
            <a:solidFill>
              <a:srgbClr val="78230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Draw a continuous spiral as slowly &amp; tightly as possible</a:t>
            </a:r>
            <a:endParaRPr b="0" i="0" sz="1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p49"/>
          <p:cNvCxnSpPr/>
          <p:nvPr/>
        </p:nvCxnSpPr>
        <p:spPr>
          <a:xfrm>
            <a:off x="4312508" y="55606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49"/>
          <p:cNvCxnSpPr/>
          <p:nvPr/>
        </p:nvCxnSpPr>
        <p:spPr>
          <a:xfrm>
            <a:off x="4309419" y="3351770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319" name="Google Shape;31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497" y="1987746"/>
            <a:ext cx="1071844" cy="1088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49"/>
          <p:cNvCxnSpPr/>
          <p:nvPr/>
        </p:nvCxnSpPr>
        <p:spPr>
          <a:xfrm>
            <a:off x="574589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49"/>
          <p:cNvCxnSpPr/>
          <p:nvPr/>
        </p:nvCxnSpPr>
        <p:spPr>
          <a:xfrm>
            <a:off x="5254711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49"/>
          <p:cNvSpPr txBox="1"/>
          <p:nvPr/>
        </p:nvSpPr>
        <p:spPr>
          <a:xfrm>
            <a:off x="4845341" y="892756"/>
            <a:ext cx="3669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Following my consultation a</a:t>
            </a:r>
            <a:r>
              <a:rPr lang="en-GB" sz="2000">
                <a:solidFill>
                  <a:schemeClr val="dk1"/>
                </a:solidFill>
              </a:rPr>
              <a:t> reflection or an insight I have on my string/event is…</a:t>
            </a:r>
            <a:endParaRPr b="0" i="0" sz="2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50"/>
          <p:cNvCxnSpPr/>
          <p:nvPr/>
        </p:nvCxnSpPr>
        <p:spPr>
          <a:xfrm>
            <a:off x="4312508" y="55606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50"/>
          <p:cNvCxnSpPr/>
          <p:nvPr/>
        </p:nvCxnSpPr>
        <p:spPr>
          <a:xfrm>
            <a:off x="4309419" y="3351770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329" name="Google Shape;32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497" y="1987746"/>
            <a:ext cx="1071844" cy="1088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50"/>
          <p:cNvCxnSpPr/>
          <p:nvPr/>
        </p:nvCxnSpPr>
        <p:spPr>
          <a:xfrm>
            <a:off x="574589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50"/>
          <p:cNvCxnSpPr/>
          <p:nvPr/>
        </p:nvCxnSpPr>
        <p:spPr>
          <a:xfrm>
            <a:off x="5254711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50"/>
          <p:cNvSpPr txBox="1"/>
          <p:nvPr/>
        </p:nvSpPr>
        <p:spPr>
          <a:xfrm>
            <a:off x="4845341" y="892756"/>
            <a:ext cx="3669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Following my consultation a reflection or an insight I have on my string/event is…</a:t>
            </a:r>
            <a:endParaRPr b="0" i="0" sz="2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0"/>
          <p:cNvSpPr txBox="1"/>
          <p:nvPr/>
        </p:nvSpPr>
        <p:spPr>
          <a:xfrm>
            <a:off x="4845341" y="3127091"/>
            <a:ext cx="3669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Resource or support I still need is…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8" name="Google Shape;338;p51"/>
          <p:cNvCxnSpPr/>
          <p:nvPr/>
        </p:nvCxnSpPr>
        <p:spPr>
          <a:xfrm>
            <a:off x="4312508" y="55606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51"/>
          <p:cNvCxnSpPr/>
          <p:nvPr/>
        </p:nvCxnSpPr>
        <p:spPr>
          <a:xfrm>
            <a:off x="4309419" y="3351770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340" name="Google Shape;34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497" y="1987746"/>
            <a:ext cx="1071844" cy="1088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51"/>
          <p:cNvCxnSpPr/>
          <p:nvPr/>
        </p:nvCxnSpPr>
        <p:spPr>
          <a:xfrm>
            <a:off x="574589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51"/>
          <p:cNvCxnSpPr/>
          <p:nvPr/>
        </p:nvCxnSpPr>
        <p:spPr>
          <a:xfrm>
            <a:off x="5254711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43" name="Google Shape;343;p51"/>
          <p:cNvSpPr txBox="1"/>
          <p:nvPr/>
        </p:nvSpPr>
        <p:spPr>
          <a:xfrm>
            <a:off x="4845341" y="892756"/>
            <a:ext cx="3669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Following my consultation a reflection or an insight I have on my string/event is…</a:t>
            </a:r>
            <a:endParaRPr b="0" i="0" sz="2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1"/>
          <p:cNvSpPr txBox="1"/>
          <p:nvPr/>
        </p:nvSpPr>
        <p:spPr>
          <a:xfrm>
            <a:off x="4845341" y="3127091"/>
            <a:ext cx="3669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Resource or support I still need is…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1"/>
          <p:cNvSpPr txBox="1"/>
          <p:nvPr/>
        </p:nvSpPr>
        <p:spPr>
          <a:xfrm>
            <a:off x="456141" y="3127091"/>
            <a:ext cx="3669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I hope my session will </a:t>
            </a:r>
            <a:r>
              <a:rPr lang="en-GB" sz="2000">
                <a:solidFill>
                  <a:schemeClr val="dk1"/>
                </a:solidFill>
              </a:rPr>
              <a:t>achieve is</a:t>
            </a:r>
            <a:r>
              <a:rPr lang="en-GB" sz="2000">
                <a:solidFill>
                  <a:schemeClr val="dk1"/>
                </a:solidFill>
              </a:rPr>
              <a:t>…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Google Shape;350;p52"/>
          <p:cNvCxnSpPr/>
          <p:nvPr/>
        </p:nvCxnSpPr>
        <p:spPr>
          <a:xfrm>
            <a:off x="4312508" y="55606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52"/>
          <p:cNvCxnSpPr/>
          <p:nvPr/>
        </p:nvCxnSpPr>
        <p:spPr>
          <a:xfrm>
            <a:off x="4309419" y="3351770"/>
            <a:ext cx="0" cy="1674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352" name="Google Shape;35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497" y="1987746"/>
            <a:ext cx="1071844" cy="1088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52"/>
          <p:cNvCxnSpPr/>
          <p:nvPr/>
        </p:nvCxnSpPr>
        <p:spPr>
          <a:xfrm>
            <a:off x="574589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54" name="Google Shape;354;p52"/>
          <p:cNvCxnSpPr/>
          <p:nvPr/>
        </p:nvCxnSpPr>
        <p:spPr>
          <a:xfrm>
            <a:off x="5254711" y="2588740"/>
            <a:ext cx="28050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55" name="Google Shape;355;p52"/>
          <p:cNvSpPr txBox="1"/>
          <p:nvPr/>
        </p:nvSpPr>
        <p:spPr>
          <a:xfrm>
            <a:off x="4845341" y="892756"/>
            <a:ext cx="3669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Following my consultation a reflection or an insight I have on my string/event is…</a:t>
            </a:r>
            <a:endParaRPr b="0" i="0" sz="2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2"/>
          <p:cNvSpPr txBox="1"/>
          <p:nvPr/>
        </p:nvSpPr>
        <p:spPr>
          <a:xfrm>
            <a:off x="4845341" y="3127091"/>
            <a:ext cx="3669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Resource or support I still need is…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456141" y="3127091"/>
            <a:ext cx="3669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I hope my session will achieve is…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2"/>
          <p:cNvSpPr txBox="1"/>
          <p:nvPr/>
        </p:nvSpPr>
        <p:spPr>
          <a:xfrm>
            <a:off x="456141" y="457591"/>
            <a:ext cx="36693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My next step will be</a:t>
            </a:r>
            <a:r>
              <a:rPr lang="en-GB" sz="2000">
                <a:solidFill>
                  <a:schemeClr val="dk1"/>
                </a:solidFill>
              </a:rPr>
              <a:t>…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94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725" y="152400"/>
            <a:ext cx="688537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Alegreya"/>
                <a:ea typeface="Alegreya"/>
                <a:cs typeface="Alegreya"/>
                <a:sym typeface="Alegreya"/>
              </a:rPr>
              <a:t>Today we have</a:t>
            </a:r>
            <a:endParaRPr b="1" sz="42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69" name="Google Shape;369;p54"/>
          <p:cNvSpPr txBox="1"/>
          <p:nvPr>
            <p:ph idx="1" type="body"/>
          </p:nvPr>
        </p:nvSpPr>
        <p:spPr>
          <a:xfrm>
            <a:off x="4119500" y="244025"/>
            <a:ext cx="47127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Checked in (taste of ecocycle)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Impromptu networking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P2P (taste of)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Matchmaker tool (taste of design storyboards)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Troika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Spiral Journal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descr="Liberating Structures] Impromptu Networking - Scrum Viet" id="370" name="Google Shape;37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970" y="2094095"/>
            <a:ext cx="534217" cy="626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cycle Planning | the Creators Company" id="371" name="Google Shape;37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924" y="1344499"/>
            <a:ext cx="968825" cy="96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ose to Practice (P2P) | the Creators Company" id="372" name="Google Shape;37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7979" y="2571739"/>
            <a:ext cx="766150" cy="76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gilefacil.files.wordpress.com/2019/07/troika-logo.png?w=676" id="373" name="Google Shape;373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1087" y="3782126"/>
            <a:ext cx="589600" cy="6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9396" y="3782118"/>
            <a:ext cx="968825" cy="98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5221" y="3511163"/>
            <a:ext cx="69532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54"/>
          <p:cNvCxnSpPr/>
          <p:nvPr/>
        </p:nvCxnSpPr>
        <p:spPr>
          <a:xfrm>
            <a:off x="1328875" y="1930775"/>
            <a:ext cx="562800" cy="32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54"/>
          <p:cNvCxnSpPr>
            <a:stCxn id="375" idx="3"/>
            <a:endCxn id="373" idx="1"/>
          </p:cNvCxnSpPr>
          <p:nvPr/>
        </p:nvCxnSpPr>
        <p:spPr>
          <a:xfrm>
            <a:off x="4480546" y="3854063"/>
            <a:ext cx="520500" cy="2736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54"/>
          <p:cNvCxnSpPr>
            <a:stCxn id="373" idx="3"/>
            <a:endCxn id="374" idx="1"/>
          </p:cNvCxnSpPr>
          <p:nvPr/>
        </p:nvCxnSpPr>
        <p:spPr>
          <a:xfrm>
            <a:off x="5590687" y="4127664"/>
            <a:ext cx="598800" cy="1467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54"/>
          <p:cNvCxnSpPr>
            <a:stCxn id="370" idx="3"/>
            <a:endCxn id="372" idx="1"/>
          </p:cNvCxnSpPr>
          <p:nvPr/>
        </p:nvCxnSpPr>
        <p:spPr>
          <a:xfrm>
            <a:off x="2319187" y="2407187"/>
            <a:ext cx="248700" cy="547500"/>
          </a:xfrm>
          <a:prstGeom prst="curvedConnector3">
            <a:avLst>
              <a:gd fmla="val 500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0" name="Google Shape;380;p54"/>
          <p:cNvCxnSpPr>
            <a:stCxn id="372" idx="3"/>
            <a:endCxn id="375" idx="1"/>
          </p:cNvCxnSpPr>
          <p:nvPr/>
        </p:nvCxnSpPr>
        <p:spPr>
          <a:xfrm>
            <a:off x="3334129" y="2954814"/>
            <a:ext cx="451200" cy="899100"/>
          </a:xfrm>
          <a:prstGeom prst="curvedConnector3">
            <a:avLst>
              <a:gd fmla="val 499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283200" y="149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Alegreya"/>
                <a:ea typeface="Alegreya"/>
                <a:cs typeface="Alegreya"/>
                <a:sym typeface="Alegreya"/>
              </a:rPr>
              <a:t>What are Liberating Structures?</a:t>
            </a:r>
            <a:endParaRPr b="1" sz="36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23400" l="0" r="0" t="57773"/>
          <a:stretch/>
        </p:blipFill>
        <p:spPr>
          <a:xfrm>
            <a:off x="1097275" y="3566175"/>
            <a:ext cx="5391325" cy="10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0" y="863550"/>
            <a:ext cx="724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greya"/>
              <a:buChar char="●"/>
            </a:pP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Simple social workshop designs  that </a:t>
            </a:r>
            <a:r>
              <a:rPr b="1" lang="en-GB" sz="1600">
                <a:latin typeface="Alegreya"/>
                <a:ea typeface="Alegreya"/>
                <a:cs typeface="Alegreya"/>
                <a:sym typeface="Alegreya"/>
              </a:rPr>
              <a:t>distribute participation</a:t>
            </a: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 more widely, while drawing out </a:t>
            </a:r>
            <a:r>
              <a:rPr b="1" lang="en-GB" sz="1600">
                <a:latin typeface="Alegreya"/>
                <a:ea typeface="Alegreya"/>
                <a:cs typeface="Alegreya"/>
                <a:sym typeface="Alegreya"/>
              </a:rPr>
              <a:t>greater difference and variation</a:t>
            </a: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 within groups</a:t>
            </a:r>
            <a:endParaRPr sz="1600">
              <a:latin typeface="Alegreya"/>
              <a:ea typeface="Alegreya"/>
              <a:cs typeface="Alegreya"/>
              <a:sym typeface="Alegrey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greya"/>
              <a:buChar char="●"/>
            </a:pP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A repertoire of techniques that reliably </a:t>
            </a:r>
            <a:r>
              <a:rPr b="1" lang="en-GB" sz="1600">
                <a:latin typeface="Alegreya"/>
                <a:ea typeface="Alegreya"/>
                <a:cs typeface="Alegreya"/>
                <a:sym typeface="Alegreya"/>
              </a:rPr>
              <a:t>generate novelty</a:t>
            </a:r>
            <a:endParaRPr b="1" sz="1600">
              <a:latin typeface="Alegreya"/>
              <a:ea typeface="Alegreya"/>
              <a:cs typeface="Alegreya"/>
              <a:sym typeface="Alegrey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greya"/>
              <a:buChar char="●"/>
            </a:pP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A collection for organising groups to </a:t>
            </a:r>
            <a:r>
              <a:rPr b="1" lang="en-GB" sz="1600">
                <a:latin typeface="Alegreya"/>
                <a:ea typeface="Alegreya"/>
                <a:cs typeface="Alegreya"/>
                <a:sym typeface="Alegreya"/>
              </a:rPr>
              <a:t>collaborate and mutually shape</a:t>
            </a: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 their work together</a:t>
            </a:r>
            <a:endParaRPr sz="1600">
              <a:latin typeface="Alegreya"/>
              <a:ea typeface="Alegreya"/>
              <a:cs typeface="Alegreya"/>
              <a:sym typeface="Alegrey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greya"/>
              <a:buChar char="●"/>
            </a:pP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Tools &amp; facilitation techniques that share a similar </a:t>
            </a:r>
            <a:r>
              <a:rPr b="1" lang="en-GB" sz="1600">
                <a:latin typeface="Alegreya"/>
                <a:ea typeface="Alegreya"/>
                <a:cs typeface="Alegreya"/>
                <a:sym typeface="Alegreya"/>
              </a:rPr>
              <a:t>logic or organising structure</a:t>
            </a:r>
            <a:endParaRPr b="1" sz="1600">
              <a:latin typeface="Alegreya"/>
              <a:ea typeface="Alegreya"/>
              <a:cs typeface="Alegreya"/>
              <a:sym typeface="Alegrey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greya"/>
              <a:buChar char="●"/>
            </a:pP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Tiny methods that make it possible to </a:t>
            </a:r>
            <a:r>
              <a:rPr b="1" lang="en-GB" sz="1600">
                <a:latin typeface="Alegreya"/>
                <a:ea typeface="Alegreya"/>
                <a:cs typeface="Alegreya"/>
                <a:sym typeface="Alegreya"/>
              </a:rPr>
              <a:t>benefit from complexity</a:t>
            </a:r>
            <a:r>
              <a:rPr lang="en-GB" sz="1600">
                <a:latin typeface="Alegreya"/>
                <a:ea typeface="Alegreya"/>
                <a:cs typeface="Alegreya"/>
                <a:sym typeface="Alegreya"/>
              </a:rPr>
              <a:t> instead of flattening, ignoring, and pushing it away</a:t>
            </a:r>
            <a:endParaRPr sz="16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Alegreya"/>
                <a:ea typeface="Alegreya"/>
                <a:cs typeface="Alegreya"/>
                <a:sym typeface="Alegreya"/>
              </a:rPr>
              <a:t>Wrap and thanks</a:t>
            </a:r>
            <a:endParaRPr sz="40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86" name="Google Shape;386;p55"/>
          <p:cNvSpPr txBox="1"/>
          <p:nvPr>
            <p:ph idx="1" type="body"/>
          </p:nvPr>
        </p:nvSpPr>
        <p:spPr>
          <a:xfrm>
            <a:off x="311700" y="1385325"/>
            <a:ext cx="8520600" cy="31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Feedback - chatfall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More dates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Get involved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-GB" sz="2000">
                <a:latin typeface="Alegreya"/>
                <a:ea typeface="Alegreya"/>
                <a:cs typeface="Alegreya"/>
                <a:sym typeface="Alegreya"/>
              </a:rPr>
            </a:b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6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 String</a:t>
            </a:r>
            <a:endParaRPr/>
          </a:p>
        </p:txBody>
      </p:sp>
      <p:pic>
        <p:nvPicPr>
          <p:cNvPr descr="A picture containing food&#10;&#10;Description automatically generated" id="392" name="Google Shape;39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847" y="1285445"/>
            <a:ext cx="5489810" cy="277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397" name="Google Shape;397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246" y="39638"/>
            <a:ext cx="6798300" cy="51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737" y="3467"/>
            <a:ext cx="4374900" cy="51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8"/>
          <p:cNvSpPr txBox="1"/>
          <p:nvPr/>
        </p:nvSpPr>
        <p:spPr>
          <a:xfrm>
            <a:off x="6969406" y="4281910"/>
            <a:ext cx="2244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777777"/>
                </a:solidFill>
                <a:latin typeface="Lato"/>
                <a:ea typeface="Lato"/>
                <a:cs typeface="Lato"/>
                <a:sym typeface="Lato"/>
              </a:rPr>
              <a:t>Author: </a:t>
            </a:r>
            <a:r>
              <a:rPr b="1" i="0" lang="en-GB" sz="1800" u="sng" cap="none" strike="noStrike">
                <a:solidFill>
                  <a:srgbClr val="617074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Jacob Rasmussen - Scrum Master / Agile Coach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Alegreya"/>
                <a:ea typeface="Alegreya"/>
                <a:cs typeface="Alegreya"/>
                <a:sym typeface="Alegreya"/>
              </a:rPr>
              <a:t>The workshop exists to….</a:t>
            </a:r>
            <a:endParaRPr b="1" sz="42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399025"/>
            <a:ext cx="85206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provide a space for people who have been using LS for some time/are familiar with structures to take their practice further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think about strings of structures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enable colleagues to plan for their own challenge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give and get help from others 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be a safe space to practice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this workshop in two parts - but you will get the best out of it if you stay for it all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Alegreya"/>
                <a:ea typeface="Alegreya"/>
                <a:cs typeface="Alegreya"/>
                <a:sym typeface="Alegreya"/>
              </a:rPr>
              <a:t>Today’s String</a:t>
            </a:r>
            <a:endParaRPr b="1" sz="42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4119500" y="244025"/>
            <a:ext cx="43851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Check in (taste of ecocycle)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Impromptu networking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P2P (taste of)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Matchmaker tool (taste of design storyboards)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Troika Consulting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-"/>
            </a:pPr>
            <a:r>
              <a:rPr lang="en-GB" sz="2400">
                <a:latin typeface="Alegreya"/>
                <a:ea typeface="Alegreya"/>
                <a:cs typeface="Alegreya"/>
                <a:sym typeface="Alegreya"/>
              </a:rPr>
              <a:t>Spiral Journal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descr="Liberating Structures] Impromptu Networking - Scrum Viet" id="105" name="Google Shape;1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970" y="2094095"/>
            <a:ext cx="534217" cy="626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cycle Planning | the Creators Company" id="106" name="Google Shape;1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924" y="1344499"/>
            <a:ext cx="968825" cy="96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ose to Practice (P2P) | the Creators Company" id="107" name="Google Shape;10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7979" y="2571739"/>
            <a:ext cx="766150" cy="76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gilefacil.files.wordpress.com/2019/07/troika-logo.png?w=676" id="108" name="Google Shape;10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1087" y="3782126"/>
            <a:ext cx="589600" cy="6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9396" y="3782118"/>
            <a:ext cx="968825" cy="98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5221" y="3511163"/>
            <a:ext cx="69532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1"/>
          <p:cNvCxnSpPr/>
          <p:nvPr/>
        </p:nvCxnSpPr>
        <p:spPr>
          <a:xfrm>
            <a:off x="1328875" y="1930775"/>
            <a:ext cx="562800" cy="32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21"/>
          <p:cNvCxnSpPr>
            <a:stCxn id="110" idx="3"/>
            <a:endCxn id="108" idx="1"/>
          </p:cNvCxnSpPr>
          <p:nvPr/>
        </p:nvCxnSpPr>
        <p:spPr>
          <a:xfrm>
            <a:off x="4480546" y="3854063"/>
            <a:ext cx="520500" cy="2736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21"/>
          <p:cNvCxnSpPr>
            <a:stCxn id="108" idx="3"/>
            <a:endCxn id="109" idx="1"/>
          </p:cNvCxnSpPr>
          <p:nvPr/>
        </p:nvCxnSpPr>
        <p:spPr>
          <a:xfrm>
            <a:off x="5590687" y="4127664"/>
            <a:ext cx="598800" cy="1467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21"/>
          <p:cNvCxnSpPr>
            <a:stCxn id="105" idx="3"/>
            <a:endCxn id="107" idx="1"/>
          </p:cNvCxnSpPr>
          <p:nvPr/>
        </p:nvCxnSpPr>
        <p:spPr>
          <a:xfrm>
            <a:off x="2319187" y="2407187"/>
            <a:ext cx="248700" cy="547500"/>
          </a:xfrm>
          <a:prstGeom prst="curvedConnector3">
            <a:avLst>
              <a:gd fmla="val 500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21"/>
          <p:cNvCxnSpPr>
            <a:stCxn id="107" idx="3"/>
            <a:endCxn id="110" idx="1"/>
          </p:cNvCxnSpPr>
          <p:nvPr/>
        </p:nvCxnSpPr>
        <p:spPr>
          <a:xfrm>
            <a:off x="3334129" y="2954814"/>
            <a:ext cx="451200" cy="899100"/>
          </a:xfrm>
          <a:prstGeom prst="curvedConnector3">
            <a:avLst>
              <a:gd fmla="val 499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0" y="3418381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bin"/>
              <a:buNone/>
            </a:pPr>
            <a:r>
              <a:rPr b="1" i="0" lang="en-GB" sz="4600" u="none" cap="none" strike="noStrik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Impromptu Networking</a:t>
            </a:r>
            <a:br>
              <a:rPr b="1" i="0" lang="en-GB" sz="3700" u="none" cap="none" strike="noStrik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</a:br>
            <a:r>
              <a:rPr b="1" i="0" lang="en-GB" sz="1900" u="none" cap="none" strike="noStrike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Rapidly share challenges and expectations while building new connections</a:t>
            </a:r>
            <a:endParaRPr b="1" i="0" sz="2500" u="none" cap="none" strike="noStrike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25" name="Google Shape;12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1252" y="4468654"/>
            <a:ext cx="521700" cy="5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>
            <a:off x="0" y="0"/>
            <a:ext cx="9143999" cy="3361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Alegreya"/>
                <a:ea typeface="Alegreya"/>
                <a:cs typeface="Alegreya"/>
                <a:sym typeface="Alegreya"/>
              </a:rPr>
              <a:t>Impromptu networking (15 mins)</a:t>
            </a:r>
            <a:endParaRPr b="1" sz="35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76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Alegreya"/>
                <a:ea typeface="Alegreya"/>
                <a:cs typeface="Alegreya"/>
                <a:sym typeface="Alegreya"/>
              </a:rPr>
              <a:t>Three rounds of 3-4 mins, in pairs</a:t>
            </a:r>
            <a:endParaRPr sz="19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900">
                <a:latin typeface="Alegreya"/>
                <a:ea typeface="Alegreya"/>
                <a:cs typeface="Alegreya"/>
                <a:sym typeface="Alegreya"/>
              </a:rPr>
              <a:t>One minute to gather your thoughts…</a:t>
            </a:r>
            <a:endParaRPr sz="19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900">
                <a:latin typeface="Alegreya"/>
                <a:ea typeface="Alegreya"/>
                <a:cs typeface="Alegreya"/>
                <a:sym typeface="Alegreya"/>
              </a:rPr>
              <a:t>Introduce yourselves</a:t>
            </a:r>
            <a:r>
              <a:rPr lang="en-GB" sz="1900">
                <a:latin typeface="Alegreya"/>
                <a:ea typeface="Alegreya"/>
                <a:cs typeface="Alegreya"/>
                <a:sym typeface="Alegreya"/>
              </a:rPr>
              <a:t> and share:</a:t>
            </a:r>
            <a:endParaRPr sz="19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-GB" sz="1900">
                <a:latin typeface="Alegreya"/>
                <a:ea typeface="Alegreya"/>
                <a:cs typeface="Alegreya"/>
                <a:sym typeface="Alegreya"/>
              </a:rPr>
              <a:t>what is upcoming situation or meeting that you have the responsibility to facilitate or lead where you could using a string of LS? what is the purpose of that event?</a:t>
            </a:r>
            <a:endParaRPr i="1" sz="19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