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145706671" r:id="rId5"/>
    <p:sldId id="2059" r:id="rId6"/>
    <p:sldId id="2063" r:id="rId7"/>
    <p:sldId id="2145706756" r:id="rId8"/>
    <p:sldId id="622" r:id="rId9"/>
    <p:sldId id="2145706699" r:id="rId10"/>
    <p:sldId id="2145706702" r:id="rId11"/>
    <p:sldId id="2145706703" r:id="rId12"/>
    <p:sldId id="2145706757" r:id="rId13"/>
    <p:sldId id="2145706704" r:id="rId14"/>
    <p:sldId id="2145706758" r:id="rId15"/>
    <p:sldId id="2145706701" r:id="rId16"/>
    <p:sldId id="301" r:id="rId17"/>
    <p:sldId id="2068" r:id="rId18"/>
    <p:sldId id="569" r:id="rId19"/>
  </p:sldIdLst>
  <p:sldSz cx="9144000" cy="5159375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3" userDrawn="1">
          <p15:clr>
            <a:srgbClr val="A4A3A4"/>
          </p15:clr>
        </p15:guide>
        <p15:guide id="2" pos="1565" userDrawn="1">
          <p15:clr>
            <a:srgbClr val="A4A3A4"/>
          </p15:clr>
        </p15:guide>
        <p15:guide id="3" pos="4263" userDrawn="1">
          <p15:clr>
            <a:srgbClr val="A4A3A4"/>
          </p15:clr>
        </p15:guide>
        <p15:guide id="4" pos="5420" userDrawn="1">
          <p15:clr>
            <a:srgbClr val="A4A3A4"/>
          </p15:clr>
        </p15:guide>
        <p15:guide id="5" orient="horz" pos="1031" userDrawn="1">
          <p15:clr>
            <a:srgbClr val="A4A3A4"/>
          </p15:clr>
        </p15:guide>
        <p15:guide id="6" orient="horz" pos="2396" userDrawn="1">
          <p15:clr>
            <a:srgbClr val="A4A3A4"/>
          </p15:clr>
        </p15:guide>
        <p15:guide id="7" orient="horz" pos="468" userDrawn="1">
          <p15:clr>
            <a:srgbClr val="A4A3A4"/>
          </p15:clr>
        </p15:guide>
        <p15:guide id="8" pos="5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B00"/>
    <a:srgbClr val="40B4E5"/>
    <a:srgbClr val="00B189"/>
    <a:srgbClr val="009A70"/>
    <a:srgbClr val="009C71"/>
    <a:srgbClr val="017AC3"/>
    <a:srgbClr val="017EC1"/>
    <a:srgbClr val="80D8C4"/>
    <a:srgbClr val="FFFFFF"/>
    <a:srgbClr val="1BB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0" autoAdjust="0"/>
  </p:normalViewPr>
  <p:slideViewPr>
    <p:cSldViewPr snapToGrid="0" snapToObjects="1">
      <p:cViewPr>
        <p:scale>
          <a:sx n="109" d="100"/>
          <a:sy n="109" d="100"/>
        </p:scale>
        <p:origin x="734" y="77"/>
      </p:cViewPr>
      <p:guideLst>
        <p:guide orient="horz" pos="1923"/>
        <p:guide pos="1565"/>
        <p:guide pos="4263"/>
        <p:guide pos="5420"/>
        <p:guide orient="horz" pos="1031"/>
        <p:guide orient="horz" pos="2396"/>
        <p:guide orient="horz" pos="468"/>
        <p:guide pos="5080"/>
      </p:guideLst>
    </p:cSldViewPr>
  </p:slideViewPr>
  <p:outlineViewPr>
    <p:cViewPr>
      <p:scale>
        <a:sx n="33" d="100"/>
        <a:sy n="33" d="100"/>
      </p:scale>
      <p:origin x="0" y="7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928" y="-11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209C82C-BCC8-4128-A077-B40F87BD52B2}" type="datetimeFigureOut">
              <a:rPr lang="en-GB" smtClean="0"/>
              <a:t>04/04/2023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E8E410F-158F-436D-83E7-5F241D5961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5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E29D7F5-F81A-4F31-847B-41187E25A170}" type="datetimeFigureOut">
              <a:rPr lang="en-GB" smtClean="0"/>
              <a:t>04/04/2023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52538"/>
            <a:ext cx="59928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3ACD49B-E18D-4425-B1D2-F2FB01A1B4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49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@patientsafetylearning.or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CD49B-E18D-4425-B1D2-F2FB01A1B45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84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CD49B-E18D-4425-B1D2-F2FB01A1B45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6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CD49B-E18D-4425-B1D2-F2FB01A1B45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4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85800"/>
            <a:ext cx="60769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Built on a 20 year evidence base from reports, Inquiries, policy guidance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CD49B-E18D-4425-B1D2-F2FB01A1B45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GB" i="1" dirty="0"/>
              <a:t>the hub 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/>
              <a:t>‘Promoting the voice of the patient safety front line’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/>
              <a:t>Celebrating and sharing good practice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GB" dirty="0"/>
              <a:t>Networks and communities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CD49B-E18D-4425-B1D2-F2FB01A1B45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2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625988" cy="4134161"/>
          </a:xfrm>
        </p:spPr>
        <p:txBody>
          <a:bodyPr/>
          <a:lstStyle/>
          <a:p>
            <a:r>
              <a:rPr lang="en-GB" dirty="0">
                <a:hlinkClick r:id="rId3"/>
              </a:rPr>
              <a:t>helen@patientsafetylearning.org</a:t>
            </a:r>
            <a:endParaRPr lang="en-GB" dirty="0"/>
          </a:p>
          <a:p>
            <a:r>
              <a:rPr lang="en-GB" dirty="0"/>
              <a:t>www.patientsafetylearning.org</a:t>
            </a:r>
          </a:p>
          <a:p>
            <a:r>
              <a:rPr lang="en-GB" sz="1600" b="1" dirty="0">
                <a:solidFill>
                  <a:schemeClr val="accent1"/>
                </a:solidFill>
              </a:rPr>
              <a:t>Follow us on twitter and LinkedIn</a:t>
            </a:r>
            <a:endParaRPr lang="en-GB" dirty="0"/>
          </a:p>
          <a:p>
            <a:r>
              <a:rPr lang="en-GB" dirty="0"/>
              <a:t>@ptsafetylearn </a:t>
            </a:r>
          </a:p>
          <a:p>
            <a:r>
              <a:rPr lang="en-GB" dirty="0"/>
              <a:t>@helenh49</a:t>
            </a:r>
          </a:p>
          <a:p>
            <a:r>
              <a:rPr lang="en-GB" dirty="0"/>
              <a:t>#share</a:t>
            </a:r>
            <a:r>
              <a:rPr lang="en-GB" dirty="0">
                <a:solidFill>
                  <a:srgbClr val="00B189"/>
                </a:solidFill>
              </a:rPr>
              <a:t>4</a:t>
            </a:r>
            <a:r>
              <a:rPr lang="en-GB" dirty="0"/>
              <a:t>safety</a:t>
            </a:r>
          </a:p>
          <a:p>
            <a:r>
              <a:rPr lang="en-GB" dirty="0"/>
              <a:t>#pslhub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CD49B-E18D-4425-B1D2-F2FB01A1B45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97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7718" y="3279722"/>
            <a:ext cx="4320000" cy="503659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lang="en-US" sz="1100" kern="1200" spc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dirty="0"/>
              <a:t>Click to edit speaker / date / etc.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6622677" y="5651"/>
            <a:ext cx="2521324" cy="5148071"/>
          </a:xfrm>
          <a:prstGeom prst="rect">
            <a:avLst/>
          </a:prstGeom>
          <a:solidFill>
            <a:srgbClr val="1BB08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823" y="2002089"/>
            <a:ext cx="1481331" cy="1155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818" y="1047783"/>
            <a:ext cx="4320000" cy="1332839"/>
          </a:xfrm>
        </p:spPr>
        <p:txBody>
          <a:bodyPr anchor="b" anchorCtr="0">
            <a:normAutofit/>
          </a:bodyPr>
          <a:lstStyle>
            <a:lvl1pPr>
              <a:defRPr sz="2700" b="0">
                <a:solidFill>
                  <a:srgbClr val="1BB08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718" y="2423159"/>
            <a:ext cx="4320000" cy="734124"/>
          </a:xfrm>
        </p:spPr>
        <p:txBody>
          <a:bodyPr tIns="0" bIns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1000"/>
              </a:spcBef>
              <a:buFont typeface="Arial" pitchFamily="34" charset="0"/>
              <a:buNone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2" y="1414462"/>
            <a:ext cx="7523996" cy="29916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5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420" userDrawn="1">
          <p15:clr>
            <a:srgbClr val="FBAE40"/>
          </p15:clr>
        </p15:guide>
        <p15:guide id="5" orient="horz" pos="763" userDrawn="1">
          <p15:clr>
            <a:srgbClr val="FBAE40"/>
          </p15:clr>
        </p15:guide>
        <p15:guide id="6" orient="horz" pos="4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78661"/>
            <a:ext cx="7523998" cy="756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414463"/>
            <a:ext cx="3587144" cy="2999670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854" y="1414463"/>
            <a:ext cx="3587144" cy="2999670"/>
          </a:xfrm>
        </p:spPr>
        <p:txBody>
          <a:bodyPr/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78661"/>
            <a:ext cx="3744000" cy="756000"/>
          </a:xfrm>
        </p:spPr>
        <p:txBody>
          <a:bodyPr/>
          <a:lstStyle>
            <a:lvl1pPr>
              <a:defRPr>
                <a:solidFill>
                  <a:srgbClr val="1BB08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40002" y="1414463"/>
            <a:ext cx="3744000" cy="299015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200"/>
            </a:lvl3pPr>
            <a:lvl4pPr>
              <a:defRPr sz="1100"/>
            </a:lvl4pPr>
            <a:lvl5pPr>
              <a:spcBef>
                <a:spcPts val="600"/>
              </a:spcBef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52000" y="-1"/>
            <a:ext cx="3852000" cy="5159375"/>
          </a:xfrm>
          <a:solidFill>
            <a:schemeClr val="bg1">
              <a:lumMod val="85000"/>
            </a:schemeClr>
          </a:solidFill>
        </p:spPr>
        <p:txBody>
          <a:bodyPr lIns="252000" tIns="216000" rIns="144000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85306" y="1399850"/>
            <a:ext cx="3478692" cy="2999670"/>
          </a:xfrm>
        </p:spPr>
        <p:txBody>
          <a:bodyPr/>
          <a:lstStyle>
            <a:lvl1pPr>
              <a:defRPr sz="1400"/>
            </a:lvl1pPr>
            <a:lvl2pPr>
              <a:spcBef>
                <a:spcPts val="600"/>
              </a:spcBef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22901" y="1737809"/>
            <a:ext cx="3076953" cy="2456296"/>
          </a:xfrm>
          <a:solidFill>
            <a:srgbClr val="A4B2BF">
              <a:alpha val="40000"/>
            </a:srgbClr>
          </a:solidFill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chart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175855" y="1399850"/>
            <a:ext cx="30240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200"/>
              </a:spcBef>
              <a:buNone/>
              <a:defRPr sz="1200" b="0"/>
            </a:lvl1pPr>
            <a:lvl2pPr marL="177800" indent="-177800">
              <a:spcBef>
                <a:spcPts val="200"/>
              </a:spcBef>
              <a:defRPr sz="900"/>
            </a:lvl2pPr>
            <a:lvl3pPr marL="266700" indent="-88900">
              <a:spcBef>
                <a:spcPts val="2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 marL="177800" indent="-177800"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/>
              <a:t>Graph heading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175855" y="4194105"/>
            <a:ext cx="3024000" cy="200055"/>
          </a:xfrm>
        </p:spPr>
        <p:txBody>
          <a:bodyPr wrap="square">
            <a:spAutoFit/>
          </a:bodyPr>
          <a:lstStyle>
            <a:lvl1pPr marL="0" indent="0">
              <a:spcBef>
                <a:spcPts val="200"/>
              </a:spcBef>
              <a:buNone/>
              <a:defRPr sz="700" b="0"/>
            </a:lvl1pPr>
            <a:lvl2pPr marL="177800" indent="-177800">
              <a:spcBef>
                <a:spcPts val="200"/>
              </a:spcBef>
              <a:defRPr sz="900"/>
            </a:lvl2pPr>
            <a:lvl3pPr marL="266700" indent="-88900">
              <a:spcBef>
                <a:spcPts val="2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 marL="177800" indent="-177800"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/>
              <a:t>Source / footnotes placeholder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/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B08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122901" y="1737809"/>
            <a:ext cx="3076953" cy="1980000"/>
          </a:xfrm>
          <a:solidFill>
            <a:srgbClr val="A4B2BF">
              <a:alpha val="40000"/>
            </a:srgbClr>
          </a:solidFill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chart</a:t>
            </a:r>
            <a:endParaRPr lang="en-GB" dirty="0"/>
          </a:p>
        </p:txBody>
      </p:sp>
      <p:sp>
        <p:nvSpPr>
          <p:cNvPr id="2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578403" y="1737809"/>
            <a:ext cx="3076953" cy="1980000"/>
          </a:xfrm>
          <a:solidFill>
            <a:srgbClr val="A4B2BF">
              <a:alpha val="40000"/>
            </a:srgbClr>
          </a:solidFill>
        </p:spPr>
        <p:txBody>
          <a:bodyPr vert="horz" lIns="0" tIns="45720" rIns="0" bIns="45720" rtlCol="0">
            <a:noAutofit/>
          </a:bodyPr>
          <a:lstStyle>
            <a:lvl1pPr>
              <a:defRPr lang="en-GB" sz="1200" dirty="0"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Insert chart</a:t>
            </a:r>
            <a:endParaRPr lang="en-GB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1175855" y="1399850"/>
            <a:ext cx="30240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200"/>
              </a:spcBef>
              <a:buNone/>
              <a:defRPr sz="1200" b="0"/>
            </a:lvl1pPr>
            <a:lvl2pPr marL="177800" indent="-177800">
              <a:spcBef>
                <a:spcPts val="200"/>
              </a:spcBef>
              <a:defRPr sz="900"/>
            </a:lvl2pPr>
            <a:lvl3pPr marL="266700" indent="-88900">
              <a:spcBef>
                <a:spcPts val="2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 marL="177800" indent="-177800"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/>
              <a:t>Content heading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646984" y="1399850"/>
            <a:ext cx="3024000" cy="276999"/>
          </a:xfrm>
        </p:spPr>
        <p:txBody>
          <a:bodyPr wrap="square">
            <a:spAutoFit/>
          </a:bodyPr>
          <a:lstStyle>
            <a:lvl1pPr marL="0" indent="0">
              <a:spcBef>
                <a:spcPts val="200"/>
              </a:spcBef>
              <a:buNone/>
              <a:defRPr sz="1200" b="0"/>
            </a:lvl1pPr>
            <a:lvl2pPr marL="177800" indent="-177800">
              <a:spcBef>
                <a:spcPts val="200"/>
              </a:spcBef>
              <a:defRPr sz="900"/>
            </a:lvl2pPr>
            <a:lvl3pPr marL="266700" indent="-88900">
              <a:spcBef>
                <a:spcPts val="2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 marL="177800" indent="-177800"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/>
              <a:t>Content heading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1175855" y="3735214"/>
            <a:ext cx="3024000" cy="200055"/>
          </a:xfrm>
        </p:spPr>
        <p:txBody>
          <a:bodyPr wrap="square">
            <a:spAutoFit/>
          </a:bodyPr>
          <a:lstStyle>
            <a:lvl1pPr marL="0" indent="0">
              <a:spcBef>
                <a:spcPts val="200"/>
              </a:spcBef>
              <a:buNone/>
              <a:defRPr sz="700" b="0"/>
            </a:lvl1pPr>
            <a:lvl2pPr marL="177800" indent="-177800">
              <a:spcBef>
                <a:spcPts val="200"/>
              </a:spcBef>
              <a:defRPr sz="900"/>
            </a:lvl2pPr>
            <a:lvl3pPr marL="266700" indent="-88900">
              <a:spcBef>
                <a:spcPts val="2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 marL="177800" indent="-177800"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/>
              <a:t>Source / footnotes placeholder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646984" y="3735214"/>
            <a:ext cx="3024000" cy="200055"/>
          </a:xfrm>
        </p:spPr>
        <p:txBody>
          <a:bodyPr wrap="square">
            <a:spAutoFit/>
          </a:bodyPr>
          <a:lstStyle>
            <a:lvl1pPr marL="0" indent="0">
              <a:spcBef>
                <a:spcPts val="200"/>
              </a:spcBef>
              <a:buNone/>
              <a:defRPr sz="700" b="0"/>
            </a:lvl1pPr>
            <a:lvl2pPr marL="177800" indent="-177800">
              <a:spcBef>
                <a:spcPts val="200"/>
              </a:spcBef>
              <a:defRPr sz="900"/>
            </a:lvl2pPr>
            <a:lvl3pPr marL="266700" indent="-88900">
              <a:spcBef>
                <a:spcPts val="200"/>
              </a:spcBef>
              <a:defRPr sz="900"/>
            </a:lvl3pPr>
            <a:lvl4pPr>
              <a:spcBef>
                <a:spcPts val="200"/>
              </a:spcBef>
              <a:defRPr sz="900"/>
            </a:lvl4pPr>
            <a:lvl5pPr marL="177800" indent="-177800"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/>
              <a:t>Source / footnotes placeholder</a:t>
            </a:r>
          </a:p>
        </p:txBody>
      </p:sp>
    </p:spTree>
    <p:extLst>
      <p:ext uri="{BB962C8B-B14F-4D97-AF65-F5344CB8AC3E}">
        <p14:creationId xmlns:p14="http://schemas.microsoft.com/office/powerpoint/2010/main" val="15806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9144000" cy="5159375"/>
          </a:xfrm>
          <a:solidFill>
            <a:schemeClr val="bg1">
              <a:lumMod val="85000"/>
            </a:schemeClr>
          </a:solidFill>
        </p:spPr>
        <p:txBody>
          <a:bodyPr lIns="252000" tIns="216000" rIns="144000">
            <a:normAutofit/>
          </a:bodyPr>
          <a:lstStyle>
            <a:lvl1pPr marL="0" indent="0" algn="r">
              <a:buNone/>
              <a:defRPr sz="2800"/>
            </a:lvl1pPr>
          </a:lstStyle>
          <a:p>
            <a:r>
              <a:rPr lang="en-US" dirty="0"/>
              <a:t>Click icon to</a:t>
            </a:r>
            <a:br>
              <a:rPr lang="en-US" dirty="0"/>
            </a:br>
            <a:r>
              <a:rPr lang="en-US" dirty="0"/>
              <a:t>add picture</a:t>
            </a:r>
            <a:endParaRPr lang="en-GB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47963" y="382828"/>
            <a:ext cx="3852000" cy="1230072"/>
          </a:xfr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Full page image</a:t>
            </a:r>
            <a:br>
              <a:rPr lang="en-GB" dirty="0"/>
            </a:br>
            <a:r>
              <a:rPr lang="en-GB" dirty="0"/>
              <a:t>click to add headline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2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757680"/>
            <a:ext cx="5507272" cy="160837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1BB08A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22676" y="5651"/>
            <a:ext cx="2521324" cy="5148071"/>
          </a:xfrm>
          <a:prstGeom prst="rect">
            <a:avLst/>
          </a:prstGeom>
          <a:solidFill>
            <a:srgbClr val="1BB08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74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411288"/>
            <a:ext cx="7523998" cy="2985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78661"/>
            <a:ext cx="7523998" cy="75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04000" y="0"/>
            <a:ext cx="540000" cy="5159375"/>
          </a:xfrm>
          <a:prstGeom prst="rect">
            <a:avLst/>
          </a:prstGeom>
          <a:solidFill>
            <a:srgbClr val="1BB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7268" y="4706492"/>
            <a:ext cx="222579" cy="10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06C1CE95-9739-4B6C-A220-F07EDEE2EC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32857" y="4694597"/>
            <a:ext cx="1011495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800" b="0" i="0" u="none" strike="noStrike" baseline="0" dirty="0">
                <a:solidFill>
                  <a:srgbClr val="1D1D1B"/>
                </a:solidFill>
                <a:latin typeface="+mn-lt"/>
              </a:rPr>
              <a:t>patient </a:t>
            </a:r>
            <a:r>
              <a:rPr lang="en-GB" sz="800" b="0" i="0" u="none" strike="noStrike" baseline="0" dirty="0">
                <a:solidFill>
                  <a:srgbClr val="1BB08A"/>
                </a:solidFill>
                <a:latin typeface="+mn-lt"/>
              </a:rPr>
              <a:t>safety</a:t>
            </a:r>
            <a:r>
              <a:rPr lang="en-GB" sz="800" b="0" i="0" u="none" strike="noStrike" baseline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800" b="0" i="0" u="none" strike="noStrike" baseline="0" dirty="0">
                <a:solidFill>
                  <a:srgbClr val="1D1D1B"/>
                </a:solidFill>
                <a:latin typeface="+mn-lt"/>
              </a:rPr>
              <a:t>learning</a:t>
            </a:r>
            <a:endParaRPr lang="en-GB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67" r:id="rId5"/>
    <p:sldLayoutId id="2147483665" r:id="rId6"/>
    <p:sldLayoutId id="2147483687" r:id="rId7"/>
    <p:sldLayoutId id="2147483685" r:id="rId8"/>
    <p:sldLayoutId id="2147483686" r:id="rId9"/>
    <p:sldLayoutId id="214748368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1BB08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buClr>
          <a:schemeClr val="accent1"/>
        </a:buClr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spcBef>
          <a:spcPts val="12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81013" indent="-214313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57163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75" indent="-244475" algn="l" defTabSz="914400" rtl="0" eaLnBrk="1" latinLnBrk="0" hangingPunct="1">
        <a:spcBef>
          <a:spcPts val="1000"/>
        </a:spcBef>
        <a:buClr>
          <a:schemeClr val="accent1"/>
        </a:buClr>
        <a:buSzPct val="100000"/>
        <a:buFont typeface="+mj-lt"/>
        <a:buAutoNum type="arabicPeriod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5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1" userDrawn="1">
          <p15:clr>
            <a:srgbClr val="F26B43"/>
          </p15:clr>
        </p15:guide>
        <p15:guide id="4" pos="5419" userDrawn="1">
          <p15:clr>
            <a:srgbClr val="F26B43"/>
          </p15:clr>
        </p15:guide>
        <p15:guide id="5" orient="horz" pos="3024" userDrawn="1">
          <p15:clr>
            <a:srgbClr val="F26B43"/>
          </p15:clr>
        </p15:guide>
        <p15:guide id="8" orient="horz" pos="332" userDrawn="1">
          <p15:clr>
            <a:srgbClr val="F26B43"/>
          </p15:clr>
        </p15:guide>
        <p15:guide id="9" orient="horz" pos="906" userDrawn="1">
          <p15:clr>
            <a:srgbClr val="F26B43"/>
          </p15:clr>
        </p15:guide>
        <p15:guide id="10" pos="50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pslhub.org/learn/improving-patient-safety/workforce-and-resources/safe-staffing-levels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lhub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@patientsafetylearning.org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inkedin.com/company/patient-safety-learning" TargetMode="External"/><Relationship Id="rId5" Type="http://schemas.openxmlformats.org/officeDocument/2006/relationships/hyperlink" Target="https://twitter.com/ptsafetylearn/status/1384111539746086916" TargetMode="External"/><Relationship Id="rId4" Type="http://schemas.openxmlformats.org/officeDocument/2006/relationships/hyperlink" Target="http://www.patientsafetylearning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co/9tp9E9Y8YJ" TargetMode="External"/><Relationship Id="rId2" Type="http://schemas.openxmlformats.org/officeDocument/2006/relationships/hyperlink" Target="https://twitter.com/search?q=%23healthworkers&amp;src=hash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https://ea.twimg.com/email/self_serve/media/logo_twitter-1497383721365.png" TargetMode="External"/><Relationship Id="rId4" Type="http://schemas.openxmlformats.org/officeDocument/2006/relationships/hyperlink" Target="https://t.co/2XodbMCln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7717" y="3312942"/>
            <a:ext cx="4829107" cy="1420836"/>
          </a:xfrm>
        </p:spPr>
        <p:txBody>
          <a:bodyPr/>
          <a:lstStyle/>
          <a:p>
            <a:r>
              <a:rPr lang="en-GB" sz="1600" b="1" dirty="0"/>
              <a:t>Helen Hughes</a:t>
            </a:r>
          </a:p>
          <a:p>
            <a:r>
              <a:rPr lang="en-GB" sz="1600" b="1" dirty="0"/>
              <a:t>Chief Executive, Patient Safety Learning</a:t>
            </a:r>
          </a:p>
          <a:p>
            <a:endParaRPr lang="en-GB" sz="1400" dirty="0"/>
          </a:p>
          <a:p>
            <a:r>
              <a:rPr lang="en-GB" sz="1400" dirty="0"/>
              <a:t>Wednesday 5 April 2023</a:t>
            </a:r>
          </a:p>
          <a:p>
            <a:endParaRPr lang="en-GB" sz="1200" dirty="0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537717" y="1005841"/>
            <a:ext cx="5195199" cy="1420836"/>
          </a:xfrm>
        </p:spPr>
        <p:txBody>
          <a:bodyPr>
            <a:normAutofit/>
          </a:bodyPr>
          <a:lstStyle/>
          <a:p>
            <a:r>
              <a:rPr lang="en-GB" sz="2800" dirty="0"/>
              <a:t>Q Community Discussion: Safer staffing in community hospitals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69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6C76-CB50-7AE4-8A73-580357AF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8661"/>
            <a:ext cx="7523998" cy="756000"/>
          </a:xfrm>
        </p:spPr>
        <p:txBody>
          <a:bodyPr anchor="t">
            <a:normAutofit/>
          </a:bodyPr>
          <a:lstStyle/>
          <a:p>
            <a:r>
              <a:rPr lang="en-GB" dirty="0"/>
              <a:t>Safe Staffing: NHS workforce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34BA-DF4E-CB30-9279-CE5C82C91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133109"/>
            <a:ext cx="3587144" cy="2999670"/>
          </a:xfrm>
        </p:spPr>
        <p:txBody>
          <a:bodyPr>
            <a:normAutofit/>
          </a:bodyPr>
          <a:lstStyle/>
          <a:p>
            <a:r>
              <a:rPr lang="en-GB" b="1" dirty="0"/>
              <a:t>Need a fully-funded NHS workforce plan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That incorporates patient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Standards for workforce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Safe staffing levels to reflect patient acuity, staff availability &amp; skills, models of care and the local context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9409509-B715-341E-531C-2EB761EE4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80" y="3369419"/>
            <a:ext cx="2442752" cy="152672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B5C4F-CCEE-EA6C-FB6F-82D0AE32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17268" y="4706492"/>
            <a:ext cx="222579" cy="1047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C1CE95-9739-4B6C-A220-F07EDEE2EC27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0CE26-C9FC-4BED-DB1E-585C79535B96}"/>
              </a:ext>
            </a:extLst>
          </p:cNvPr>
          <p:cNvSpPr txBox="1"/>
          <p:nvPr/>
        </p:nvSpPr>
        <p:spPr>
          <a:xfrm>
            <a:off x="4417254" y="38879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Now 154k full time staff vacancies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571k fewer by 2036?</a:t>
            </a:r>
          </a:p>
        </p:txBody>
      </p: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1C83ECD0-17F7-9AB6-BBDB-8773D5321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098" y="990666"/>
            <a:ext cx="2134945" cy="281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6FA3-9906-F63E-6096-F8923A7F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8661"/>
            <a:ext cx="3744000" cy="7560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dirty="0"/>
              <a:t>Canada workforce plan</a:t>
            </a:r>
            <a:br>
              <a:rPr lang="en-GB" dirty="0"/>
            </a:br>
            <a:br>
              <a:rPr lang="en-GB" sz="1300" b="0" i="0" dirty="0">
                <a:solidFill>
                  <a:srgbClr val="252525"/>
                </a:solidFill>
                <a:effectLst/>
                <a:latin typeface="+mn-lt"/>
              </a:rPr>
            </a:br>
            <a:endParaRPr lang="en-GB" sz="13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1DF36-2306-58F8-13D3-97F6CEC5A1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17268" y="4706492"/>
            <a:ext cx="222579" cy="1047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C1CE95-9739-4B6C-A220-F07EDEE2EC27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483F4D3-290A-59C9-9F37-44FCA6622E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7" r="4" b="17140"/>
          <a:stretch/>
        </p:blipFill>
        <p:spPr bwMode="auto">
          <a:xfrm>
            <a:off x="540000" y="1227491"/>
            <a:ext cx="2602913" cy="207882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6AADE57-7BB5-DCFA-F29E-9600BB485725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r="3280" b="-3"/>
          <a:stretch/>
        </p:blipFill>
        <p:spPr bwMode="auto">
          <a:xfrm>
            <a:off x="4752000" y="-1"/>
            <a:ext cx="3852000" cy="51593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FED01C-E2CB-3B54-B104-EF82BF9629A5}"/>
              </a:ext>
            </a:extLst>
          </p:cNvPr>
          <p:cNvSpPr txBox="1"/>
          <p:nvPr/>
        </p:nvSpPr>
        <p:spPr>
          <a:xfrm>
            <a:off x="429065" y="3635733"/>
            <a:ext cx="3709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52525"/>
                </a:solidFill>
                <a:effectLst/>
                <a:latin typeface="+mn-lt"/>
              </a:rPr>
              <a:t>Support and retention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52525"/>
                </a:solidFill>
                <a:effectLst/>
                <a:latin typeface="+mn-lt"/>
              </a:rPr>
              <a:t>Deployment and service delivery</a:t>
            </a:r>
            <a:endParaRPr lang="en-GB" sz="1600" dirty="0">
              <a:solidFill>
                <a:srgbClr val="252525"/>
              </a:solidFill>
            </a:endParaRP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252525"/>
                </a:solidFill>
                <a:effectLst/>
                <a:latin typeface="+mn-lt"/>
              </a:rPr>
              <a:t>Planning and development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217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85F8-1EDE-715C-9F0A-BABEC7FD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8661"/>
            <a:ext cx="7523998" cy="756000"/>
          </a:xfrm>
        </p:spPr>
        <p:txBody>
          <a:bodyPr anchor="t">
            <a:normAutofit/>
          </a:bodyPr>
          <a:lstStyle/>
          <a:p>
            <a:r>
              <a:rPr lang="en-GB" dirty="0"/>
              <a:t>Safe staffing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E101B-ED3E-6776-413A-5F8F4F60D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414463"/>
            <a:ext cx="3587144" cy="29996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Alison is the global expert here. Do watch this. It’s brilliant!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And check out </a:t>
            </a:r>
            <a:r>
              <a:rPr lang="en-GB" i="1" dirty="0"/>
              <a:t>the hub </a:t>
            </a:r>
            <a:r>
              <a:rPr lang="en-GB" dirty="0"/>
              <a:t>at Patient Safety Learning on </a:t>
            </a:r>
            <a:r>
              <a:rPr lang="en-GB" dirty="0">
                <a:hlinkClick r:id="rId2"/>
              </a:rPr>
              <a:t>https://www.pslhub.org/learn/improving-patient-safety/workforce-and-resources/safe-staffing-levels/</a:t>
            </a:r>
            <a:r>
              <a:rPr lang="en-GB" dirty="0"/>
              <a:t> 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AE84092-324F-FFA4-6591-528FA2440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619" y="1476840"/>
            <a:ext cx="4080700" cy="2356605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47CAE-519A-7839-8CF3-04BFDEF83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17268" y="4706492"/>
            <a:ext cx="222579" cy="1047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C1CE95-9739-4B6C-A220-F07EDEE2EC27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7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0000" y="478661"/>
            <a:ext cx="7523998" cy="756000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i="1" kern="1200" dirty="0">
                <a:latin typeface="+mj-lt"/>
                <a:ea typeface="+mj-ea"/>
                <a:cs typeface="+mj-cs"/>
              </a:rPr>
              <a:t>the hub </a:t>
            </a:r>
            <a:r>
              <a:rPr lang="en-GB" kern="1200" dirty="0">
                <a:solidFill>
                  <a:srgbClr val="F38B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GB" kern="1200" dirty="0">
                <a:latin typeface="+mj-lt"/>
                <a:ea typeface="+mj-ea"/>
                <a:cs typeface="+mj-cs"/>
                <a:hlinkClick r:id="rId3"/>
              </a:rPr>
              <a:t>www.pslhub.org</a:t>
            </a:r>
            <a:r>
              <a:rPr lang="en-GB" dirty="0">
                <a:solidFill>
                  <a:srgbClr val="F38B00"/>
                </a:solidFill>
              </a:rPr>
              <a:t>)</a:t>
            </a:r>
            <a:endParaRPr lang="en-GB" kern="1200" dirty="0">
              <a:solidFill>
                <a:srgbClr val="F38B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355CD-0FE5-A69C-6358-4FBAC76467F1}"/>
              </a:ext>
            </a:extLst>
          </p:cNvPr>
          <p:cNvSpPr txBox="1"/>
          <p:nvPr/>
        </p:nvSpPr>
        <p:spPr>
          <a:xfrm>
            <a:off x="540000" y="1414463"/>
            <a:ext cx="3587144" cy="299967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Promoting the voice of the ‘patient safety front line’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GB" sz="15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Sharing knowledge for learning and action through our free patient safety platform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Publishing and promoting high quality content that can be shared to improve patient safety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500" dirty="0"/>
              <a:t>Promoting patient safety good practice and policy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7268" y="4706492"/>
            <a:ext cx="222579" cy="104787"/>
          </a:xfr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598"/>
              </a:spcAft>
            </a:pPr>
            <a:fld id="{06C1CE95-9739-4B6C-A220-F07EDEE2EC27}" type="slidenum">
              <a:rPr lang="en-GB" smtClean="0"/>
              <a:pPr>
                <a:lnSpc>
                  <a:spcPct val="90000"/>
                </a:lnSpc>
                <a:spcAft>
                  <a:spcPts val="598"/>
                </a:spcAft>
              </a:pPr>
              <a:t>13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2CA43-EB08-79FF-4F08-931B9621F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365" y="1507527"/>
            <a:ext cx="3904436" cy="27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4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92B8C9F5-B9B8-630B-31CF-DEA82BCCF89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717268" y="4706492"/>
            <a:ext cx="222579" cy="10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56BB5A-78F6-F1A0-394C-5DE043EF3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8399"/>
            <a:ext cx="8250257" cy="484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1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4070" y="4541630"/>
            <a:ext cx="6857737" cy="64291"/>
          </a:xfrm>
          <a:prstGeom prst="rect">
            <a:avLst/>
          </a:prstGeom>
        </p:spPr>
        <p:txBody>
          <a:bodyPr wrap="none" lIns="133940" tIns="0" rIns="133940" bIns="0" anchor="t"/>
          <a:lstStyle/>
          <a:p>
            <a:pPr algn="l"/>
            <a:r>
              <a:rPr lang="en-US" sz="422" b="1" dirty="0">
                <a:solidFill>
                  <a:srgbClr val="FFFFFF"/>
                </a:solidFill>
                <a:latin typeface="Calibri"/>
              </a:rPr>
              <a:t>cc: rawpixel - https://unsplash.com/@rawpixel?utm_source=haikudeck&amp;utm_medium=referral&amp;utm_campaign=api-credit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3A594-C93F-4560-97BA-49E31D2A271F}"/>
              </a:ext>
            </a:extLst>
          </p:cNvPr>
          <p:cNvSpPr txBox="1"/>
          <p:nvPr/>
        </p:nvSpPr>
        <p:spPr>
          <a:xfrm>
            <a:off x="460903" y="1413554"/>
            <a:ext cx="5487539" cy="31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837" indent="-341837">
              <a:spcBef>
                <a:spcPts val="598"/>
              </a:spcBef>
              <a:buClr>
                <a:schemeClr val="accent1"/>
              </a:buClr>
              <a:buFont typeface="Arial"/>
              <a:buChar char="•"/>
            </a:pPr>
            <a:r>
              <a:rPr lang="en-GB" sz="1794" dirty="0">
                <a:solidFill>
                  <a:srgbClr val="000000"/>
                </a:solidFill>
              </a:rPr>
              <a:t>Learn and share</a:t>
            </a:r>
          </a:p>
          <a:p>
            <a:pPr marL="341837" indent="-341837">
              <a:spcBef>
                <a:spcPts val="598"/>
              </a:spcBef>
              <a:buClr>
                <a:schemeClr val="accent1"/>
              </a:buClr>
              <a:buFont typeface="Arial"/>
              <a:buChar char="•"/>
            </a:pPr>
            <a:r>
              <a:rPr lang="en-GB" sz="1794" dirty="0">
                <a:solidFill>
                  <a:srgbClr val="000000"/>
                </a:solidFill>
              </a:rPr>
              <a:t>Join a community</a:t>
            </a:r>
          </a:p>
          <a:p>
            <a:pPr marL="341837" indent="-341837">
              <a:spcBef>
                <a:spcPts val="598"/>
              </a:spcBef>
              <a:buClr>
                <a:schemeClr val="accent1"/>
              </a:buClr>
              <a:buFont typeface="Arial"/>
              <a:buChar char="•"/>
            </a:pPr>
            <a:r>
              <a:rPr lang="en-GB" sz="1794" dirty="0">
                <a:solidFill>
                  <a:srgbClr val="000000"/>
                </a:solidFill>
              </a:rPr>
              <a:t>Become a topic expert</a:t>
            </a:r>
          </a:p>
          <a:p>
            <a:pPr marL="341837" indent="-341837">
              <a:spcBef>
                <a:spcPts val="598"/>
              </a:spcBef>
              <a:buClr>
                <a:schemeClr val="accent1"/>
              </a:buClr>
              <a:buFont typeface="Arial"/>
              <a:buChar char="•"/>
            </a:pPr>
            <a:r>
              <a:rPr lang="en-GB" sz="1794" dirty="0">
                <a:solidFill>
                  <a:srgbClr val="000000"/>
                </a:solidFill>
              </a:rPr>
              <a:t>Share your experiences</a:t>
            </a:r>
          </a:p>
          <a:p>
            <a:pPr marL="341837" indent="-341837">
              <a:spcBef>
                <a:spcPts val="598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794" dirty="0">
                <a:solidFill>
                  <a:srgbClr val="009C71"/>
                </a:solidFill>
              </a:rPr>
              <a:t>Patient Safety: a social movement</a:t>
            </a:r>
          </a:p>
          <a:p>
            <a:endParaRPr lang="en-GB" sz="1794" dirty="0"/>
          </a:p>
          <a:p>
            <a:r>
              <a:rPr lang="en-GB" sz="1794" dirty="0"/>
              <a:t>Email: </a:t>
            </a:r>
            <a:r>
              <a:rPr lang="en-GB" sz="1794" dirty="0">
                <a:hlinkClick r:id="rId3"/>
              </a:rPr>
              <a:t>helen@patientsafetylearning.org</a:t>
            </a:r>
            <a:endParaRPr lang="en-GB" sz="1794" dirty="0"/>
          </a:p>
          <a:p>
            <a:r>
              <a:rPr lang="en-GB" sz="1794" dirty="0"/>
              <a:t>Website: </a:t>
            </a:r>
            <a:r>
              <a:rPr lang="en-GB" sz="1794" dirty="0">
                <a:hlinkClick r:id="rId4"/>
              </a:rPr>
              <a:t>www.patientsafetylearning.org</a:t>
            </a:r>
            <a:endParaRPr lang="en-GB" sz="1794" dirty="0"/>
          </a:p>
          <a:p>
            <a:r>
              <a:rPr lang="en-GB" sz="1794" dirty="0"/>
              <a:t>Twitter: </a:t>
            </a:r>
            <a:r>
              <a:rPr lang="en-GB" sz="1794" dirty="0">
                <a:hlinkClick r:id="rId5"/>
              </a:rPr>
              <a:t>@ptsafetylearn</a:t>
            </a:r>
            <a:endParaRPr lang="en-GB" sz="1794" dirty="0"/>
          </a:p>
          <a:p>
            <a:r>
              <a:rPr lang="en-GB" sz="1794" dirty="0"/>
              <a:t>LinkedIn: </a:t>
            </a:r>
            <a:r>
              <a:rPr lang="en-GB" sz="1794" dirty="0">
                <a:hlinkClick r:id="rId6"/>
              </a:rPr>
              <a:t>Patient Safety Learning</a:t>
            </a:r>
            <a:endParaRPr lang="en-GB" sz="1794" dirty="0"/>
          </a:p>
        </p:txBody>
      </p:sp>
      <p:pic>
        <p:nvPicPr>
          <p:cNvPr id="10" name="Picture Placeholder 9"/>
          <p:cNvPicPr>
            <a:picLocks noGrp="1"/>
          </p:cNvPicPr>
          <p:nvPr>
            <p:ph type="pic" sz="quarter" idx="1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t="12761" r="12662" b="18686"/>
          <a:stretch/>
        </p:blipFill>
        <p:spPr bwMode="auto">
          <a:xfrm>
            <a:off x="4696746" y="1207123"/>
            <a:ext cx="3840000" cy="35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E99160-1EC6-4595-932E-53D4D58F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61" y="485207"/>
            <a:ext cx="7127830" cy="370572"/>
          </a:xfrm>
        </p:spPr>
        <p:txBody>
          <a:bodyPr>
            <a:normAutofit fontScale="90000"/>
          </a:bodyPr>
          <a:lstStyle/>
          <a:p>
            <a:r>
              <a:rPr lang="en-GB" sz="2692" dirty="0">
                <a:solidFill>
                  <a:srgbClr val="00B189"/>
                </a:solidFill>
              </a:rPr>
              <a:t>Work with us to create a patient-safe future</a:t>
            </a:r>
            <a:br>
              <a:rPr lang="en-GB" sz="1994" dirty="0">
                <a:solidFill>
                  <a:srgbClr val="00B189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22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2BD19E3-485A-48CC-9958-CFFA818A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16" y="533947"/>
            <a:ext cx="7500559" cy="753645"/>
          </a:xfrm>
        </p:spPr>
        <p:txBody>
          <a:bodyPr/>
          <a:lstStyle/>
          <a:p>
            <a:r>
              <a:rPr lang="en-GB" dirty="0"/>
              <a:t>An independent charity for patient safety</a:t>
            </a:r>
            <a:br>
              <a:rPr lang="en-GB" b="1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B5D04C-0A45-4BBD-85B4-7BA124C4A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4510" y="4706493"/>
            <a:ext cx="223275" cy="1047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598"/>
              </a:spcAft>
            </a:pPr>
            <a:fld id="{06C1CE95-9739-4B6C-A220-F07EDEE2EC27}" type="slidenum">
              <a:rPr lang="en-GB" smtClean="0"/>
              <a:pPr>
                <a:lnSpc>
                  <a:spcPct val="90000"/>
                </a:lnSpc>
                <a:spcAft>
                  <a:spcPts val="598"/>
                </a:spcAft>
              </a:pPr>
              <a:t>2</a:t>
            </a:fld>
            <a:endParaRPr lang="en-GB" dirty="0"/>
          </a:p>
        </p:txBody>
      </p:sp>
      <p:pic>
        <p:nvPicPr>
          <p:cNvPr id="5" name="Picture 4" descr="Diagram, venn diagram&#10;&#10;Description automatically generated">
            <a:extLst>
              <a:ext uri="{FF2B5EF4-FFF2-40B4-BE49-F238E27FC236}">
                <a16:creationId xmlns:a16="http://schemas.microsoft.com/office/drawing/2014/main" id="{3292424A-0DBD-0A7B-946E-E6D321255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76" y="2140623"/>
            <a:ext cx="3881039" cy="25461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C69B30-15DB-A75F-891B-4DD46609557F}"/>
              </a:ext>
            </a:extLst>
          </p:cNvPr>
          <p:cNvSpPr txBox="1"/>
          <p:nvPr/>
        </p:nvSpPr>
        <p:spPr>
          <a:xfrm>
            <a:off x="383458" y="1373868"/>
            <a:ext cx="78313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/>
              <a:t>An independent voice for transformational change in how health and social care organisations think and act in regard to patient safety.</a:t>
            </a:r>
          </a:p>
        </p:txBody>
      </p:sp>
    </p:spTree>
    <p:extLst>
      <p:ext uri="{BB962C8B-B14F-4D97-AF65-F5344CB8AC3E}">
        <p14:creationId xmlns:p14="http://schemas.microsoft.com/office/powerpoint/2010/main" val="354270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0C0B-6434-40F2-9EAD-80C53842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Scale of avoidable harm in healthcare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48D27-E977-44EE-80CB-915590E8D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561" y="1238852"/>
            <a:ext cx="7417040" cy="914554"/>
          </a:xfrm>
        </p:spPr>
        <p:txBody>
          <a:bodyPr>
            <a:normAutofit fontScale="85000" lnSpcReduction="10000"/>
          </a:bodyPr>
          <a:lstStyle/>
          <a:p>
            <a:r>
              <a:rPr lang="en-GB" sz="1794" dirty="0"/>
              <a:t>Patients want safe and effective care and assume that patient safety is a priority. </a:t>
            </a:r>
          </a:p>
          <a:p>
            <a:r>
              <a:rPr lang="en-GB" sz="1794" dirty="0"/>
              <a:t>Despite the efforts and good work of many people, unsafe care continues to persist.</a:t>
            </a:r>
          </a:p>
          <a:p>
            <a:endParaRPr lang="en-GB" sz="1794" b="1" dirty="0">
              <a:solidFill>
                <a:srgbClr val="F38B00"/>
              </a:solidFill>
            </a:endParaRPr>
          </a:p>
          <a:p>
            <a:pPr marL="284864" indent="-284864">
              <a:buFont typeface="Arial" panose="020B0604020202020204" pitchFamily="34" charset="0"/>
              <a:buChar char="•"/>
            </a:pPr>
            <a:endParaRPr lang="en-GB" sz="1595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F136C-8ED2-4F92-A114-5587076F7E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39DCBA-92C3-47DF-99C9-D0F7201E3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40794"/>
              </p:ext>
            </p:extLst>
          </p:nvPr>
        </p:nvGraphicFramePr>
        <p:xfrm>
          <a:off x="552562" y="2358667"/>
          <a:ext cx="7324965" cy="12771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2191">
                  <a:extLst>
                    <a:ext uri="{9D8B030D-6E8A-4147-A177-3AD203B41FA5}">
                      <a16:colId xmlns:a16="http://schemas.microsoft.com/office/drawing/2014/main" val="938918556"/>
                    </a:ext>
                  </a:extLst>
                </a:gridCol>
                <a:gridCol w="6142774">
                  <a:extLst>
                    <a:ext uri="{9D8B030D-6E8A-4147-A177-3AD203B41FA5}">
                      <a16:colId xmlns:a16="http://schemas.microsoft.com/office/drawing/2014/main" val="1025645334"/>
                    </a:ext>
                  </a:extLst>
                </a:gridCol>
              </a:tblGrid>
              <a:tr h="384025">
                <a:tc>
                  <a:txBody>
                    <a:bodyPr/>
                    <a:lstStyle/>
                    <a:p>
                      <a:r>
                        <a:rPr lang="en-GB" sz="1900" b="1" dirty="0">
                          <a:solidFill>
                            <a:schemeClr val="tx1"/>
                          </a:solidFill>
                        </a:rPr>
                        <a:t>11,000</a:t>
                      </a:r>
                    </a:p>
                  </a:txBody>
                  <a:tcPr marL="91155" marR="91155" marT="45578" marB="4557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UK avoidable deaths annually. Post pandemic?</a:t>
                      </a:r>
                    </a:p>
                  </a:txBody>
                  <a:tcPr marL="91155" marR="91155" marT="45578" marB="45578"/>
                </a:tc>
                <a:extLst>
                  <a:ext uri="{0D108BD9-81ED-4DB2-BD59-A6C34878D82A}">
                    <a16:rowId xmlns:a16="http://schemas.microsoft.com/office/drawing/2014/main" val="1181194605"/>
                  </a:ext>
                </a:extLst>
              </a:tr>
              <a:tr h="446557">
                <a:tc>
                  <a:txBody>
                    <a:bodyPr/>
                    <a:lstStyle/>
                    <a:p>
                      <a:r>
                        <a:rPr lang="en-GB" sz="1900" b="1" dirty="0">
                          <a:solidFill>
                            <a:schemeClr val="tx1"/>
                          </a:solidFill>
                        </a:rPr>
                        <a:t>3 million</a:t>
                      </a:r>
                    </a:p>
                  </a:txBody>
                  <a:tcPr marL="91155" marR="91155" marT="45578" marB="45578"/>
                </a:tc>
                <a:tc>
                  <a:txBody>
                    <a:bodyPr/>
                    <a:lstStyle/>
                    <a:p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deaths each year worldwide as a result of unsafe care.</a:t>
                      </a:r>
                    </a:p>
                  </a:txBody>
                  <a:tcPr marL="91155" marR="91155" marT="45578" marB="45578"/>
                </a:tc>
                <a:extLst>
                  <a:ext uri="{0D108BD9-81ED-4DB2-BD59-A6C34878D82A}">
                    <a16:rowId xmlns:a16="http://schemas.microsoft.com/office/drawing/2014/main" val="2104980292"/>
                  </a:ext>
                </a:extLst>
              </a:tr>
              <a:tr h="446557">
                <a:tc>
                  <a:txBody>
                    <a:bodyPr/>
                    <a:lstStyle/>
                    <a:p>
                      <a:r>
                        <a:rPr lang="en-GB" sz="1900" b="1" dirty="0">
                          <a:solidFill>
                            <a:schemeClr val="tx1"/>
                          </a:solidFill>
                        </a:rPr>
                        <a:t>15%</a:t>
                      </a:r>
                    </a:p>
                  </a:txBody>
                  <a:tcPr marL="91155" marR="91155" marT="45578" marB="45578"/>
                </a:tc>
                <a:tc>
                  <a:txBody>
                    <a:bodyPr/>
                    <a:lstStyle/>
                    <a:p>
                      <a:r>
                        <a:rPr lang="en-GB" sz="1900" b="0" dirty="0">
                          <a:solidFill>
                            <a:schemeClr val="tx1"/>
                          </a:solidFill>
                        </a:rPr>
                        <a:t>of healthcare costs attributable to unsafe care</a:t>
                      </a:r>
                    </a:p>
                  </a:txBody>
                  <a:tcPr marL="91155" marR="91155" marT="45578" marB="45578"/>
                </a:tc>
                <a:extLst>
                  <a:ext uri="{0D108BD9-81ED-4DB2-BD59-A6C34878D82A}">
                    <a16:rowId xmlns:a16="http://schemas.microsoft.com/office/drawing/2014/main" val="43916793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1EE836-5600-454B-BB8A-D7260A2F52CD}"/>
              </a:ext>
            </a:extLst>
          </p:cNvPr>
          <p:cNvSpPr txBox="1"/>
          <p:nvPr/>
        </p:nvSpPr>
        <p:spPr>
          <a:xfrm>
            <a:off x="552562" y="3829188"/>
            <a:ext cx="7324964" cy="46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3" dirty="0">
                <a:solidFill>
                  <a:srgbClr val="F38B00"/>
                </a:solidFill>
              </a:rPr>
              <a:t>Have we normalised an unsafe system?</a:t>
            </a:r>
          </a:p>
        </p:txBody>
      </p:sp>
    </p:spTree>
    <p:extLst>
      <p:ext uri="{BB962C8B-B14F-4D97-AF65-F5344CB8AC3E}">
        <p14:creationId xmlns:p14="http://schemas.microsoft.com/office/powerpoint/2010/main" val="254613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0000" y="478661"/>
            <a:ext cx="7523998" cy="756000"/>
          </a:xfrm>
        </p:spPr>
        <p:txBody>
          <a:bodyPr anchor="t">
            <a:normAutofit/>
          </a:bodyPr>
          <a:lstStyle/>
          <a:p>
            <a:r>
              <a:rPr lang="en-GB"/>
              <a:t>A transformative approach to patient safety</a:t>
            </a:r>
            <a:br>
              <a:rPr lang="en-GB" sz="2400" b="0" i="0" u="none" strike="noStrike" baseline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40000" y="1073426"/>
            <a:ext cx="5129280" cy="3340707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endParaRPr lang="en-GB" sz="1100"/>
          </a:p>
          <a:p>
            <a:pPr lvl="1">
              <a:lnSpc>
                <a:spcPct val="90000"/>
              </a:lnSpc>
            </a:pPr>
            <a:endParaRPr lang="en-GB" sz="1100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294967295"/>
          </p:nvPr>
        </p:nvSpPr>
        <p:spPr>
          <a:xfrm>
            <a:off x="8717268" y="4706492"/>
            <a:ext cx="222579" cy="1047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6C1CE95-9739-4B6C-A220-F07EDEE2EC2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6EC221-E48E-B2B0-05DA-204EB9B26387}"/>
              </a:ext>
            </a:extLst>
          </p:cNvPr>
          <p:cNvSpPr/>
          <p:nvPr/>
        </p:nvSpPr>
        <p:spPr>
          <a:xfrm>
            <a:off x="540002" y="991916"/>
            <a:ext cx="742834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Safety as a core purpose 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Leadership commitment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Safety comparison data to drive out variation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Competency framework for all staff 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Patient safety and human factors expertise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Patient engagement and co-production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Learning for safety improvement </a:t>
            </a:r>
          </a:p>
          <a:p>
            <a:pPr marL="800100" lvl="1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Safety I and Safety II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 Just Culture; psychologically safe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881D1-EAFF-DDE3-F84D-B38FFD348F77}"/>
              </a:ext>
            </a:extLst>
          </p:cNvPr>
          <p:cNvSpPr txBox="1"/>
          <p:nvPr/>
        </p:nvSpPr>
        <p:spPr>
          <a:xfrm>
            <a:off x="540000" y="421928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Design for safety, not just addressing harm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A9ACE-0366-BA0C-49B2-9E48EB73B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72" y="991916"/>
            <a:ext cx="2412910" cy="341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5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328EF-ACE6-4131-BCE0-D2B7455F6B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17269" y="4708080"/>
            <a:ext cx="222579" cy="1047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C1CE95-9739-4B6C-A220-F07EDEE2EC2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CE6DB1-9D5A-44B9-974B-A2532CA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19" y="456571"/>
            <a:ext cx="7904189" cy="755535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rgbClr val="009A70"/>
                </a:solidFill>
                <a:latin typeface="+mn-lt"/>
                <a:ea typeface="+mn-ea"/>
                <a:cs typeface="+mn-cs"/>
              </a:rPr>
              <a:t>Organisational standards for Patient Safety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401BA7-4F11-4D89-AFD9-F1D3E4321191}"/>
              </a:ext>
            </a:extLst>
          </p:cNvPr>
          <p:cNvSpPr txBox="1"/>
          <p:nvPr/>
        </p:nvSpPr>
        <p:spPr>
          <a:xfrm>
            <a:off x="459343" y="2445955"/>
            <a:ext cx="4677304" cy="2045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799" dirty="0">
                <a:solidFill>
                  <a:srgbClr val="009A70"/>
                </a:solidFill>
              </a:rPr>
              <a:t>7 foundations for action &amp; safety priorities</a:t>
            </a:r>
          </a:p>
          <a:p>
            <a:pPr marL="285579" indent="-285579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99" dirty="0"/>
              <a:t>26 aims that underpin these</a:t>
            </a:r>
          </a:p>
          <a:p>
            <a:pPr marL="285579" indent="-285579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99" dirty="0"/>
              <a:t>144 standards of what good looks like</a:t>
            </a:r>
          </a:p>
          <a:p>
            <a:pPr marL="742504" lvl="1" indent="-285579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99" dirty="0"/>
              <a:t>Evidence-based outputs</a:t>
            </a:r>
          </a:p>
          <a:p>
            <a:pPr marL="742504" lvl="1" indent="-285579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99" dirty="0"/>
              <a:t>Outcomes, behaviours and actions for successful delivery</a:t>
            </a:r>
          </a:p>
          <a:p>
            <a:pPr marL="285579" indent="-285579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99" dirty="0"/>
              <a:t>Accreditation levels: Essential, Enhanced, Exemplary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0694D-DB1F-429A-836F-2D4B2C9E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800" y="1006488"/>
            <a:ext cx="3291008" cy="3282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341D5E-1183-490B-8957-38B433D863A3}"/>
              </a:ext>
            </a:extLst>
          </p:cNvPr>
          <p:cNvSpPr txBox="1"/>
          <p:nvPr/>
        </p:nvSpPr>
        <p:spPr>
          <a:xfrm>
            <a:off x="459343" y="946924"/>
            <a:ext cx="4375296" cy="116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799" dirty="0">
                <a:solidFill>
                  <a:srgbClr val="009A70"/>
                </a:solidFill>
              </a:rPr>
              <a:t>Based on a </a:t>
            </a:r>
            <a:r>
              <a:rPr lang="en-GB" sz="1799" i="1" dirty="0">
                <a:solidFill>
                  <a:srgbClr val="009A70"/>
                </a:solidFill>
              </a:rPr>
              <a:t>Blueprint for Action</a:t>
            </a:r>
          </a:p>
          <a:p>
            <a:pPr marL="285579" indent="-285579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99" dirty="0">
                <a:solidFill>
                  <a:srgbClr val="333333"/>
                </a:solidFill>
              </a:rPr>
              <a:t>Practical actions to address the foundations of safer care for patients</a:t>
            </a:r>
          </a:p>
          <a:p>
            <a:pPr marL="285579" indent="-285579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399" dirty="0">
                <a:solidFill>
                  <a:srgbClr val="333333"/>
                </a:solidFill>
              </a:rPr>
              <a:t>Underpinned by systemic analysis  and evidence</a:t>
            </a:r>
            <a:endParaRPr lang="en-GB" sz="1399" dirty="0"/>
          </a:p>
        </p:txBody>
      </p:sp>
    </p:spTree>
    <p:extLst>
      <p:ext uri="{BB962C8B-B14F-4D97-AF65-F5344CB8AC3E}">
        <p14:creationId xmlns:p14="http://schemas.microsoft.com/office/powerpoint/2010/main" val="365261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0003-B7F3-93D8-BAE3-6D88052A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 safety &amp; patient safety: two sides of the same coin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C23B9-8023-3EA4-5DE1-68193A376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125415"/>
            <a:ext cx="7175160" cy="3283003"/>
          </a:xfrm>
        </p:spPr>
        <p:txBody>
          <a:bodyPr>
            <a:noAutofit/>
          </a:bodyPr>
          <a:lstStyle/>
          <a:p>
            <a:pPr marL="284864" indent="-284864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Physical safety eg </a:t>
            </a:r>
            <a:r>
              <a:rPr lang="en-GB" sz="1400" b="0" i="0" dirty="0">
                <a:effectLst/>
                <a:latin typeface="+mj-lt"/>
              </a:rPr>
              <a:t>appropriate PPE</a:t>
            </a:r>
          </a:p>
          <a:p>
            <a:pPr marL="554739" lvl="1" indent="-284864"/>
            <a:r>
              <a:rPr lang="en-GB" sz="1200" dirty="0">
                <a:latin typeface="+mj-lt"/>
              </a:rPr>
              <a:t>To </a:t>
            </a:r>
            <a:r>
              <a:rPr lang="en-GB" sz="1200" b="0" i="0" dirty="0">
                <a:effectLst/>
                <a:latin typeface="+mj-lt"/>
              </a:rPr>
              <a:t>prevent the risk of infection </a:t>
            </a:r>
          </a:p>
          <a:p>
            <a:pPr marL="284864" indent="-284864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P</a:t>
            </a:r>
            <a:r>
              <a:rPr lang="en-GB" sz="1400" b="0" i="0" dirty="0">
                <a:effectLst/>
                <a:latin typeface="+mj-lt"/>
              </a:rPr>
              <a:t>sychological safety when speaking about incidents of unsafe care, near misses and sharing opportunities for improvement</a:t>
            </a:r>
            <a:endParaRPr lang="en-GB" sz="1400" dirty="0">
              <a:latin typeface="+mj-lt"/>
            </a:endParaRPr>
          </a:p>
          <a:p>
            <a:pPr marL="554739" lvl="1" indent="-284864"/>
            <a:r>
              <a:rPr lang="en-GB" sz="1200" b="0" i="0" dirty="0">
                <a:effectLst/>
                <a:latin typeface="+mj-lt"/>
              </a:rPr>
              <a:t>To increases the likelihood that patient safety problems will be identified, reported and addressed</a:t>
            </a:r>
          </a:p>
          <a:p>
            <a:pPr marL="284864" indent="-284864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S</a:t>
            </a:r>
            <a:r>
              <a:rPr lang="en-GB" sz="1400" b="0" i="0" dirty="0">
                <a:effectLst/>
                <a:latin typeface="+mj-lt"/>
              </a:rPr>
              <a:t>afe staffing levels</a:t>
            </a:r>
          </a:p>
          <a:p>
            <a:pPr marL="554739" lvl="1" indent="-284864"/>
            <a:r>
              <a:rPr lang="en-GB" sz="1200" dirty="0">
                <a:latin typeface="+mj-lt"/>
              </a:rPr>
              <a:t>To ensure safe &amp; effective patient care</a:t>
            </a:r>
          </a:p>
          <a:p>
            <a:pPr marL="554739" lvl="1" indent="-284864"/>
            <a:r>
              <a:rPr lang="en-GB" sz="1200" dirty="0">
                <a:latin typeface="+mj-lt"/>
              </a:rPr>
              <a:t>To</a:t>
            </a:r>
            <a:r>
              <a:rPr lang="en-GB" sz="1200" b="0" i="0" dirty="0">
                <a:effectLst/>
                <a:latin typeface="+mj-lt"/>
              </a:rPr>
              <a:t> avoid problems of burnout that directly impact on the wellbeing and health of staff</a:t>
            </a:r>
            <a:endParaRPr lang="en-GB" sz="1200" dirty="0">
              <a:latin typeface="+mj-lt"/>
            </a:endParaRPr>
          </a:p>
          <a:p>
            <a:pPr marL="554739" lvl="1" indent="-284864"/>
            <a:r>
              <a:rPr lang="en-GB" sz="1200" dirty="0">
                <a:latin typeface="+mj-lt"/>
              </a:rPr>
              <a:t>Across all care pathways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C6D89-6C10-F234-53A2-A1FE6D5FF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75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48D8-76D7-D6F5-536E-8643DC9A9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we safe staffing levels?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13C6-93BC-80E8-0F47-8FD80F4AB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1" y="1414463"/>
            <a:ext cx="3168000" cy="26108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Right numbers of staff, with the right skills, in the right place at the right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Stark results of 2022 NHS Staff 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Only 28.6% of respondents from Community Trusts said there are enough staff at their organisation for them to do their job properly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64C20-7F26-177D-CA2D-6AFBA89C1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4D7691-7415-D5D8-FD66-9368AE92A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400" y="1608871"/>
            <a:ext cx="4236537" cy="22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7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E159-A01C-A564-631E-7E028720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staffing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3F82-0F13-22E6-9D4A-0B36263BFF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414463"/>
            <a:ext cx="4425895" cy="299967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</a:rPr>
              <a:t>R</a:t>
            </a:r>
            <a:r>
              <a:rPr lang="en-GB" b="0" i="0" dirty="0">
                <a:solidFill>
                  <a:srgbClr val="333333"/>
                </a:solidFill>
                <a:effectLst/>
              </a:rPr>
              <a:t>esearch highlights the negative impacts on patient outcomes as a result of insufficient staffing levels</a:t>
            </a:r>
            <a:endParaRPr lang="en-GB" b="1" i="0" baseline="30000" dirty="0">
              <a:solidFill>
                <a:srgbClr val="00B189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</a:rPr>
              <a:t>R</a:t>
            </a:r>
            <a:r>
              <a:rPr lang="en-GB" b="0" i="0" dirty="0">
                <a:solidFill>
                  <a:srgbClr val="333333"/>
                </a:solidFill>
                <a:effectLst/>
              </a:rPr>
              <a:t>eports such as the </a:t>
            </a:r>
            <a:r>
              <a:rPr lang="en-GB" i="0" u="none" strike="noStrike" dirty="0">
                <a:effectLst/>
              </a:rPr>
              <a:t>Francis report on the Mid-Staffordshire NHS Foundation Trust</a:t>
            </a:r>
            <a:r>
              <a:rPr lang="en-GB" b="0" i="0" dirty="0">
                <a:solidFill>
                  <a:srgbClr val="333333"/>
                </a:solidFill>
                <a:effectLst/>
              </a:rPr>
              <a:t>, make clear links between patient safety incidents and staffing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</a:rPr>
              <a:t>Complex inter-relationship between nurse staffing and various factors such as patient safety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</a:rPr>
              <a:t>Need for consider safe staffing from a wider operational safety perspective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EDED8-AE2C-24A6-6056-09C769CD0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C7141-6B88-6379-9D22-EDE416E32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4" y="1414463"/>
            <a:ext cx="2998455" cy="20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905F78C-0243-99AD-6A7E-AB3C308A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5780" y="3803738"/>
            <a:ext cx="3178140" cy="23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819" b="1" dirty="0">
                <a:latin typeface="Arial" panose="020B0604020202020204" pitchFamily="34" charset="0"/>
              </a:rPr>
              <a:t>Alison Leary, and Geoffrey Punshon BMJ Open 2019;9:e025654</a:t>
            </a:r>
          </a:p>
        </p:txBody>
      </p:sp>
    </p:spTree>
    <p:extLst>
      <p:ext uri="{BB962C8B-B14F-4D97-AF65-F5344CB8AC3E}">
        <p14:creationId xmlns:p14="http://schemas.microsoft.com/office/powerpoint/2010/main" val="2766418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919E8E-8D32-20A5-B5C7-6858E0CAD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 Steve Taylor    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C20347-3364-CDEA-B63B-95FAE5DA5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🆘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COMMUNITY HEALTH CARE - COLLAPSE 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🆘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2012-23 - population 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⬆️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7%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GPs 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⬇️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 7%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District nurses 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⬇️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42%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Health Visitors 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⬇️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30%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Learning Disability Nurses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⬇️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23%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School Nurses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⬇️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25%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Nursing home beds 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⬇️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 12%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5600" dirty="0">
                <a:effectLst/>
                <a:ea typeface="Times New Roman" panose="02020603050405020304" pitchFamily="18" charset="0"/>
              </a:rPr>
              <a:t>Residential Care home beds </a:t>
            </a:r>
            <a:r>
              <a:rPr lang="en-GB" sz="5600" dirty="0">
                <a:effectLst/>
                <a:ea typeface="Times New Roman" panose="02020603050405020304" pitchFamily="18" charset="0"/>
                <a:cs typeface="Segoe UI Emoji" panose="020B0502040204020203" pitchFamily="34" charset="0"/>
              </a:rPr>
              <a:t>⬇️</a:t>
            </a:r>
            <a:r>
              <a:rPr lang="en-GB" sz="5600" dirty="0">
                <a:effectLst/>
                <a:ea typeface="Times New Roman" panose="02020603050405020304" pitchFamily="18" charset="0"/>
              </a:rPr>
              <a:t>16%</a:t>
            </a:r>
            <a:endParaRPr lang="en-GB" sz="5600" dirty="0">
              <a:effectLst/>
              <a:ea typeface="Calibri" panose="020F0502020204030204" pitchFamily="34" charset="0"/>
            </a:endParaRPr>
          </a:p>
          <a:p>
            <a:r>
              <a:rPr lang="en-GB" sz="4800" dirty="0">
                <a:effectLst/>
                <a:ea typeface="Times New Roman" panose="02020603050405020304" pitchFamily="18" charset="0"/>
              </a:rPr>
              <a:t> </a:t>
            </a:r>
            <a:endParaRPr lang="en-GB" sz="4800" dirty="0">
              <a:effectLst/>
              <a:ea typeface="Calibri" panose="020F0502020204030204" pitchFamily="34" charset="0"/>
            </a:endParaRPr>
          </a:p>
          <a:p>
            <a:r>
              <a:rPr lang="en-GB" sz="64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More joined up thinking needed</a:t>
            </a:r>
            <a:endParaRPr lang="en-GB" sz="6400" dirty="0">
              <a:solidFill>
                <a:schemeClr val="accent1"/>
              </a:solidFill>
              <a:effectLst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627B8A-C8AC-B2F3-0FF0-FCC88A033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854" y="1414463"/>
            <a:ext cx="3759780" cy="33530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92C2F"/>
                </a:solidFill>
                <a:effectLst/>
                <a:ea typeface="Times New Roman" panose="02020603050405020304" pitchFamily="18" charset="0"/>
              </a:rPr>
              <a:t>Globally, we estimate there will be a shortage of 10 million </a:t>
            </a:r>
            <a:r>
              <a:rPr lang="en-GB" sz="1400" u="sng" dirty="0">
                <a:solidFill>
                  <a:srgbClr val="292C2F"/>
                </a:solidFill>
                <a:effectLst/>
                <a:ea typeface="Times New Roman" panose="02020603050405020304" pitchFamily="18" charset="0"/>
                <a:hlinkClick r:id="rId2"/>
              </a:rPr>
              <a:t>#healthworkers</a:t>
            </a:r>
            <a:r>
              <a:rPr lang="en-GB" sz="1400" dirty="0">
                <a:solidFill>
                  <a:srgbClr val="292C2F"/>
                </a:solidFill>
                <a:effectLst/>
                <a:ea typeface="Times New Roman" panose="02020603050405020304" pitchFamily="18" charset="0"/>
              </a:rPr>
              <a:t> by 2030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92C2F"/>
                </a:solidFill>
                <a:effectLst/>
                <a:ea typeface="Times New Roman" panose="02020603050405020304" pitchFamily="18" charset="0"/>
              </a:rPr>
              <a:t>It’s pointless having stuff or tools if you don’t have staff</a:t>
            </a:r>
            <a:r>
              <a:rPr lang="en-GB" sz="1400" u="sng" dirty="0">
                <a:solidFill>
                  <a:srgbClr val="292C2F"/>
                </a:solidFill>
                <a:effectLst/>
                <a:ea typeface="Times New Roman" panose="02020603050405020304" pitchFamily="18" charset="0"/>
                <a:hlinkClick r:id="rId3"/>
              </a:rPr>
              <a:t>bit.ly/3K6oqnz</a:t>
            </a:r>
            <a:r>
              <a:rPr lang="en-GB" sz="1400" dirty="0">
                <a:solidFill>
                  <a:srgbClr val="292C2F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u="sng" dirty="0">
                <a:solidFill>
                  <a:srgbClr val="292C2F"/>
                </a:solidFill>
                <a:effectLst/>
                <a:ea typeface="Times New Roman" panose="02020603050405020304" pitchFamily="18" charset="0"/>
                <a:hlinkClick r:id="rId4"/>
              </a:rPr>
              <a:t>pic.twitter.com/2XodbMClnm</a:t>
            </a:r>
            <a:endParaRPr lang="en-GB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A287C-0FF7-297B-3742-33DF1AA51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9C0EA791-7652-FA4F-B014-7D3D4F6A1A19}"/>
              </a:ext>
            </a:extLst>
          </p:cNvPr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826" y="391900"/>
            <a:ext cx="697548" cy="58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5999F8-EA77-7EC0-C9B5-DE283B0A4EC9}"/>
              </a:ext>
            </a:extLst>
          </p:cNvPr>
          <p:cNvSpPr txBox="1"/>
          <p:nvPr/>
        </p:nvSpPr>
        <p:spPr>
          <a:xfrm>
            <a:off x="4311748" y="391900"/>
            <a:ext cx="4121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BB08A"/>
                </a:solidFill>
                <a:latin typeface="+mj-lt"/>
                <a:ea typeface="+mj-ea"/>
                <a:cs typeface="+mj-cs"/>
              </a:rPr>
              <a:t>WHO Director General </a:t>
            </a:r>
          </a:p>
          <a:p>
            <a:r>
              <a:rPr lang="en-GB" sz="2400" dirty="0">
                <a:solidFill>
                  <a:srgbClr val="1BB08A"/>
                </a:solidFill>
                <a:latin typeface="+mj-lt"/>
                <a:ea typeface="+mj-ea"/>
                <a:cs typeface="+mj-cs"/>
              </a:rPr>
              <a:t>April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09514-87BB-8F77-9AE9-400D111D6988}"/>
              </a:ext>
            </a:extLst>
          </p:cNvPr>
          <p:cNvSpPr txBox="1"/>
          <p:nvPr/>
        </p:nvSpPr>
        <p:spPr>
          <a:xfrm>
            <a:off x="2286000" y="211975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27" name="Picture 3" descr="WHO board nominates chief Tedros for May re-election | Daily Sabah">
            <a:extLst>
              <a:ext uri="{FF2B5EF4-FFF2-40B4-BE49-F238E27FC236}">
                <a16:creationId xmlns:a16="http://schemas.microsoft.com/office/drawing/2014/main" id="{F368D7A2-D788-2EA9-0BCB-4D756E636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42" y="3177894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552406"/>
      </p:ext>
    </p:extLst>
  </p:cSld>
  <p:clrMapOvr>
    <a:masterClrMapping/>
  </p:clrMapOvr>
</p:sld>
</file>

<file path=ppt/theme/theme1.xml><?xml version="1.0" encoding="utf-8"?>
<a:theme xmlns:a="http://schemas.openxmlformats.org/drawingml/2006/main" name="PSL_Template_v1a">
  <a:themeElements>
    <a:clrScheme name="PSL">
      <a:dk1>
        <a:srgbClr val="000000"/>
      </a:dk1>
      <a:lt1>
        <a:sysClr val="window" lastClr="FFFFFF"/>
      </a:lt1>
      <a:dk2>
        <a:srgbClr val="2E3192"/>
      </a:dk2>
      <a:lt2>
        <a:srgbClr val="92278F"/>
      </a:lt2>
      <a:accent1>
        <a:srgbClr val="00B189"/>
      </a:accent1>
      <a:accent2>
        <a:srgbClr val="000000"/>
      </a:accent2>
      <a:accent3>
        <a:srgbClr val="80D8C4"/>
      </a:accent3>
      <a:accent4>
        <a:srgbClr val="808080"/>
      </a:accent4>
      <a:accent5>
        <a:srgbClr val="BFECEB"/>
      </a:accent5>
      <a:accent6>
        <a:srgbClr val="BFBFBF"/>
      </a:accent6>
      <a:hlink>
        <a:srgbClr val="F6A01A"/>
      </a:hlink>
      <a:folHlink>
        <a:srgbClr val="9CC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ing the PSL Green Paper v.1" id="{FCBAEE1E-4416-EB49-A263-AA1D630E86D5}" vid="{615CA5E9-17E1-3748-9C75-6819B24A23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AA9C50EF510E4D9050F6DD18037F7E" ma:contentTypeVersion="4" ma:contentTypeDescription="Create a new document." ma:contentTypeScope="" ma:versionID="7d0d112d57f00cb2e27c376b60320077">
  <xsd:schema xmlns:xsd="http://www.w3.org/2001/XMLSchema" xmlns:xs="http://www.w3.org/2001/XMLSchema" xmlns:p="http://schemas.microsoft.com/office/2006/metadata/properties" xmlns:ns3="3ac30b86-79dd-419e-a1d7-4df4ecdad85c" targetNamespace="http://schemas.microsoft.com/office/2006/metadata/properties" ma:root="true" ma:fieldsID="8d292cf080a40b724bb3bec0c9d2f0d6" ns3:_="">
    <xsd:import namespace="3ac30b86-79dd-419e-a1d7-4df4ecdad8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30b86-79dd-419e-a1d7-4df4ecdad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337305-CB80-4B36-9D9B-B87D79B745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266BE2-2AD0-431D-AD2B-1C3D387FEABC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ac30b86-79dd-419e-a1d7-4df4ecdad85c"/>
  </ds:schemaRefs>
</ds:datastoreItem>
</file>

<file path=customXml/itemProps3.xml><?xml version="1.0" encoding="utf-8"?>
<ds:datastoreItem xmlns:ds="http://schemas.openxmlformats.org/officeDocument/2006/customXml" ds:itemID="{74EF787C-FBD6-4396-863A-D26AC7F1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30b86-79dd-419e-a1d7-4df4ecdad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35568</TotalTime>
  <Words>887</Words>
  <Application>Microsoft Office PowerPoint</Application>
  <PresentationFormat>Custom</PresentationFormat>
  <Paragraphs>139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PSL_Template_v1a</vt:lpstr>
      <vt:lpstr>Q Community Discussion: Safer staffing in community hospitals </vt:lpstr>
      <vt:lpstr>An independent charity for patient safety </vt:lpstr>
      <vt:lpstr>Scale of avoidable harm in healthcare</vt:lpstr>
      <vt:lpstr>A transformative approach to patient safety </vt:lpstr>
      <vt:lpstr>Organisational standards for Patient Safety </vt:lpstr>
      <vt:lpstr>Staff safety &amp; patient safety: two sides of the same coin</vt:lpstr>
      <vt:lpstr>Have we safe staffing levels? </vt:lpstr>
      <vt:lpstr>Safe staffing levels</vt:lpstr>
      <vt:lpstr>Dr Steve Taylor       </vt:lpstr>
      <vt:lpstr>Safe Staffing: NHS workforce plan</vt:lpstr>
      <vt:lpstr>Canada workforce plan  </vt:lpstr>
      <vt:lpstr>Safe staffing resources </vt:lpstr>
      <vt:lpstr>the hub (www.pslhub.org)</vt:lpstr>
      <vt:lpstr>PowerPoint Presentation</vt:lpstr>
      <vt:lpstr>Work with us to create a patient-safe future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Barema Conference  Patients Safety: A Blueprint for Action</dc:title>
  <dc:creator>helen@patientsafetylearning.org</dc:creator>
  <cp:lastModifiedBy>Helen Hughes</cp:lastModifiedBy>
  <cp:revision>236</cp:revision>
  <cp:lastPrinted>2023-01-29T19:13:55Z</cp:lastPrinted>
  <dcterms:created xsi:type="dcterms:W3CDTF">2020-11-18T23:15:24Z</dcterms:created>
  <dcterms:modified xsi:type="dcterms:W3CDTF">2023-04-05T17:13:56Z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0x0101009AAA9C50EF510E4D9050F6DD18037F7E</vt:lpwstr>
  </property>
</Properties>
</file>